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wma" ContentType="audio/x-ms-wma"/>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9"/>
  </p:notesMasterIdLst>
  <p:sldIdLst>
    <p:sldId id="293" r:id="rId2"/>
    <p:sldId id="259" r:id="rId3"/>
    <p:sldId id="294" r:id="rId4"/>
    <p:sldId id="295" r:id="rId5"/>
    <p:sldId id="256" r:id="rId6"/>
    <p:sldId id="257" r:id="rId7"/>
    <p:sldId id="260" r:id="rId8"/>
    <p:sldId id="258" r:id="rId9"/>
    <p:sldId id="282" r:id="rId10"/>
    <p:sldId id="289" r:id="rId11"/>
    <p:sldId id="290" r:id="rId12"/>
    <p:sldId id="283" r:id="rId13"/>
    <p:sldId id="288" r:id="rId14"/>
    <p:sldId id="292" r:id="rId15"/>
    <p:sldId id="296" r:id="rId16"/>
    <p:sldId id="291" r:id="rId17"/>
    <p:sldId id="280" r:id="rId18"/>
  </p:sldIdLst>
  <p:sldSz cx="9144000" cy="5143500" type="screen16x9"/>
  <p:notesSz cx="6858000" cy="9144000"/>
  <p:embeddedFontLst>
    <p:embeddedFont>
      <p:font typeface="Roboto Slab" pitchFamily="2" charset="0"/>
      <p:regular r:id="rId20"/>
      <p:bold r:id="rId21"/>
    </p:embeddedFont>
    <p:embeddedFont>
      <p:font typeface="Source Sans Pro" panose="020B0503030403020204" pitchFamily="3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3ECFCF9-EB90-4EA4-BA1D-B0166F391BF1}">
  <a:tblStyle styleId="{83ECFCF9-EB90-4EA4-BA1D-B0166F391BF1}"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E74B0BC-8218-4BC4-B384-D648047DA53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5" d="100"/>
          <a:sy n="85" d="100"/>
        </p:scale>
        <p:origin x="870"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nzim Ahmed" userId="ee50d3ae3cf1a32e" providerId="LiveId" clId="{02F5A1D0-66C5-4DFB-A66C-7E65B70523FE}"/>
    <pc:docChg chg="addSld delSld modSld">
      <pc:chgData name="Tanzim Ahmed" userId="ee50d3ae3cf1a32e" providerId="LiveId" clId="{02F5A1D0-66C5-4DFB-A66C-7E65B70523FE}" dt="2021-09-24T18:42:16.633" v="25"/>
      <pc:docMkLst>
        <pc:docMk/>
      </pc:docMkLst>
      <pc:sldChg chg="add del modAnim">
        <pc:chgData name="Tanzim Ahmed" userId="ee50d3ae3cf1a32e" providerId="LiveId" clId="{02F5A1D0-66C5-4DFB-A66C-7E65B70523FE}" dt="2021-09-24T18:42:16.633" v="25"/>
        <pc:sldMkLst>
          <pc:docMk/>
          <pc:sldMk cId="0" sldId="256"/>
        </pc:sldMkLst>
      </pc:sldChg>
      <pc:sldChg chg="add del modAnim">
        <pc:chgData name="Tanzim Ahmed" userId="ee50d3ae3cf1a32e" providerId="LiveId" clId="{02F5A1D0-66C5-4DFB-A66C-7E65B70523FE}" dt="2021-09-24T18:39:58.865" v="21"/>
        <pc:sldMkLst>
          <pc:docMk/>
          <pc:sldMk cId="0" sldId="257"/>
        </pc:sldMkLst>
      </pc:sldChg>
      <pc:sldChg chg="add del">
        <pc:chgData name="Tanzim Ahmed" userId="ee50d3ae3cf1a32e" providerId="LiveId" clId="{02F5A1D0-66C5-4DFB-A66C-7E65B70523FE}" dt="2021-09-24T18:39:58.865" v="21"/>
        <pc:sldMkLst>
          <pc:docMk/>
          <pc:sldMk cId="0" sldId="258"/>
        </pc:sldMkLst>
      </pc:sldChg>
      <pc:sldChg chg="add del modAnim">
        <pc:chgData name="Tanzim Ahmed" userId="ee50d3ae3cf1a32e" providerId="LiveId" clId="{02F5A1D0-66C5-4DFB-A66C-7E65B70523FE}" dt="2021-09-24T18:39:58.865" v="21"/>
        <pc:sldMkLst>
          <pc:docMk/>
          <pc:sldMk cId="242551673" sldId="260"/>
        </pc:sldMkLst>
      </pc:sldChg>
      <pc:sldChg chg="del">
        <pc:chgData name="Tanzim Ahmed" userId="ee50d3ae3cf1a32e" providerId="LiveId" clId="{02F5A1D0-66C5-4DFB-A66C-7E65B70523FE}" dt="2021-09-24T18:21:33.461" v="0" actId="47"/>
        <pc:sldMkLst>
          <pc:docMk/>
          <pc:sldMk cId="3369484436" sldId="281"/>
        </pc:sldMkLst>
      </pc:sldChg>
      <pc:sldChg chg="modAnim">
        <pc:chgData name="Tanzim Ahmed" userId="ee50d3ae3cf1a32e" providerId="LiveId" clId="{02F5A1D0-66C5-4DFB-A66C-7E65B70523FE}" dt="2021-09-24T18:32:11.927" v="11"/>
        <pc:sldMkLst>
          <pc:docMk/>
          <pc:sldMk cId="2632330913" sldId="282"/>
        </pc:sldMkLst>
      </pc:sldChg>
      <pc:sldChg chg="del">
        <pc:chgData name="Tanzim Ahmed" userId="ee50d3ae3cf1a32e" providerId="LiveId" clId="{02F5A1D0-66C5-4DFB-A66C-7E65B70523FE}" dt="2021-09-24T18:27:39.890" v="5" actId="47"/>
        <pc:sldMkLst>
          <pc:docMk/>
          <pc:sldMk cId="538421635" sldId="284"/>
        </pc:sldMkLst>
      </pc:sldChg>
      <pc:sldChg chg="del">
        <pc:chgData name="Tanzim Ahmed" userId="ee50d3ae3cf1a32e" providerId="LiveId" clId="{02F5A1D0-66C5-4DFB-A66C-7E65B70523FE}" dt="2021-09-24T18:21:33.461" v="0" actId="47"/>
        <pc:sldMkLst>
          <pc:docMk/>
          <pc:sldMk cId="1115113708" sldId="286"/>
        </pc:sldMkLst>
      </pc:sldChg>
      <pc:sldChg chg="modAnim">
        <pc:chgData name="Tanzim Ahmed" userId="ee50d3ae3cf1a32e" providerId="LiveId" clId="{02F5A1D0-66C5-4DFB-A66C-7E65B70523FE}" dt="2021-09-24T18:34:22.660" v="19"/>
        <pc:sldMkLst>
          <pc:docMk/>
          <pc:sldMk cId="1817260278" sldId="288"/>
        </pc:sldMkLst>
      </pc:sldChg>
      <pc:sldChg chg="modSp mod">
        <pc:chgData name="Tanzim Ahmed" userId="ee50d3ae3cf1a32e" providerId="LiveId" clId="{02F5A1D0-66C5-4DFB-A66C-7E65B70523FE}" dt="2021-09-24T18:31:09.261" v="8" actId="1076"/>
        <pc:sldMkLst>
          <pc:docMk/>
          <pc:sldMk cId="3579010544" sldId="289"/>
        </pc:sldMkLst>
        <pc:picChg chg="mod">
          <ac:chgData name="Tanzim Ahmed" userId="ee50d3ae3cf1a32e" providerId="LiveId" clId="{02F5A1D0-66C5-4DFB-A66C-7E65B70523FE}" dt="2021-09-24T18:31:09.261" v="8" actId="1076"/>
          <ac:picMkLst>
            <pc:docMk/>
            <pc:sldMk cId="3579010544" sldId="289"/>
            <ac:picMk id="9" creationId="{00000000-0000-0000-0000-000000000000}"/>
          </ac:picMkLst>
        </pc:picChg>
      </pc:sldChg>
      <pc:sldChg chg="modSp mod modAnim">
        <pc:chgData name="Tanzim Ahmed" userId="ee50d3ae3cf1a32e" providerId="LiveId" clId="{02F5A1D0-66C5-4DFB-A66C-7E65B70523FE}" dt="2021-09-24T18:31:05.052" v="7" actId="1076"/>
        <pc:sldMkLst>
          <pc:docMk/>
          <pc:sldMk cId="2895840552" sldId="290"/>
        </pc:sldMkLst>
        <pc:picChg chg="mod">
          <ac:chgData name="Tanzim Ahmed" userId="ee50d3ae3cf1a32e" providerId="LiveId" clId="{02F5A1D0-66C5-4DFB-A66C-7E65B70523FE}" dt="2021-09-24T18:31:05.052" v="7" actId="1076"/>
          <ac:picMkLst>
            <pc:docMk/>
            <pc:sldMk cId="2895840552" sldId="290"/>
            <ac:picMk id="14" creationId="{00000000-0000-0000-0000-000000000000}"/>
          </ac:picMkLst>
        </pc:picChg>
      </pc:sldChg>
      <pc:sldChg chg="modAnim">
        <pc:chgData name="Tanzim Ahmed" userId="ee50d3ae3cf1a32e" providerId="LiveId" clId="{02F5A1D0-66C5-4DFB-A66C-7E65B70523FE}" dt="2021-09-24T18:34:08.662" v="18"/>
        <pc:sldMkLst>
          <pc:docMk/>
          <pc:sldMk cId="698559058" sldId="292"/>
        </pc:sldMkLst>
      </pc:sldChg>
      <pc:sldChg chg="add del">
        <pc:chgData name="Tanzim Ahmed" userId="ee50d3ae3cf1a32e" providerId="LiveId" clId="{02F5A1D0-66C5-4DFB-A66C-7E65B70523FE}" dt="2021-09-24T18:23:29.881" v="3" actId="47"/>
        <pc:sldMkLst>
          <pc:docMk/>
          <pc:sldMk cId="0" sldId="296"/>
        </pc:sldMkLst>
      </pc:sldChg>
      <pc:sldChg chg="add">
        <pc:chgData name="Tanzim Ahmed" userId="ee50d3ae3cf1a32e" providerId="LiveId" clId="{02F5A1D0-66C5-4DFB-A66C-7E65B70523FE}" dt="2021-09-24T18:27:37.002" v="4"/>
        <pc:sldMkLst>
          <pc:docMk/>
          <pc:sldMk cId="920061761" sldId="296"/>
        </pc:sldMkLst>
      </pc:sldChg>
    </pc:docChg>
  </pc:docChgLst>
</pc:chgInfo>
</file>

<file path=ppt/media/image1.png>
</file>

<file path=ppt/media/image2.png>
</file>

<file path=ppt/media/image3.png>
</file>

<file path=ppt/media/image4.png>
</file>

<file path=ppt/media/image5.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wma>
</file>

<file path=ppt/media/media9.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27711802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73640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Google Shape;3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 name="Google Shape;33;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37968703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
        <p:cNvGrpSpPr/>
        <p:nvPr/>
      </p:nvGrpSpPr>
      <p:grpSpPr>
        <a:xfrm>
          <a:off x="0" y="0"/>
          <a:ext cx="0" cy="0"/>
          <a:chOff x="0" y="0"/>
          <a:chExt cx="0" cy="0"/>
        </a:xfrm>
      </p:grpSpPr>
      <p:sp>
        <p:nvSpPr>
          <p:cNvPr id="38" name="Google Shape;38;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 name="Google Shape;3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124282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f2bc0850c6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 name="Google Shape;44;gf2bc0850c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54170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32250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39356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90669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06116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700185" y="1991850"/>
            <a:ext cx="5807400" cy="1159800"/>
          </a:xfrm>
          <a:prstGeom prst="rect">
            <a:avLst/>
          </a:prstGeom>
        </p:spPr>
        <p:txBody>
          <a:bodyPr spcFirstLastPara="1" wrap="square" lIns="91425" tIns="91425" rIns="91425" bIns="91425" anchor="ctr" anchorCtr="0">
            <a:noAutofit/>
          </a:bodyPr>
          <a:lstStyle>
            <a:lvl1pPr lvl="0">
              <a:spcBef>
                <a:spcPts val="0"/>
              </a:spcBef>
              <a:spcAft>
                <a:spcPts val="0"/>
              </a:spcAft>
              <a:buSzPts val="5800"/>
              <a:buNone/>
              <a:defRPr sz="5800" b="1"/>
            </a:lvl1pPr>
            <a:lvl2pPr lvl="1">
              <a:spcBef>
                <a:spcPts val="0"/>
              </a:spcBef>
              <a:spcAft>
                <a:spcPts val="0"/>
              </a:spcAft>
              <a:buSzPts val="5800"/>
              <a:buNone/>
              <a:defRPr sz="5800" b="1"/>
            </a:lvl2pPr>
            <a:lvl3pPr lvl="2">
              <a:spcBef>
                <a:spcPts val="0"/>
              </a:spcBef>
              <a:spcAft>
                <a:spcPts val="0"/>
              </a:spcAft>
              <a:buSzPts val="5800"/>
              <a:buNone/>
              <a:defRPr sz="5800" b="1"/>
            </a:lvl3pPr>
            <a:lvl4pPr lvl="3">
              <a:spcBef>
                <a:spcPts val="0"/>
              </a:spcBef>
              <a:spcAft>
                <a:spcPts val="0"/>
              </a:spcAft>
              <a:buSzPts val="5800"/>
              <a:buNone/>
              <a:defRPr sz="5800" b="1"/>
            </a:lvl4pPr>
            <a:lvl5pPr lvl="4">
              <a:spcBef>
                <a:spcPts val="0"/>
              </a:spcBef>
              <a:spcAft>
                <a:spcPts val="0"/>
              </a:spcAft>
              <a:buSzPts val="5800"/>
              <a:buNone/>
              <a:defRPr sz="5800" b="1"/>
            </a:lvl5pPr>
            <a:lvl6pPr lvl="5">
              <a:spcBef>
                <a:spcPts val="0"/>
              </a:spcBef>
              <a:spcAft>
                <a:spcPts val="0"/>
              </a:spcAft>
              <a:buSzPts val="5800"/>
              <a:buNone/>
              <a:defRPr sz="5800" b="1"/>
            </a:lvl6pPr>
            <a:lvl7pPr lvl="6">
              <a:spcBef>
                <a:spcPts val="0"/>
              </a:spcBef>
              <a:spcAft>
                <a:spcPts val="0"/>
              </a:spcAft>
              <a:buSzPts val="5800"/>
              <a:buNone/>
              <a:defRPr sz="5800" b="1"/>
            </a:lvl7pPr>
            <a:lvl8pPr lvl="7">
              <a:spcBef>
                <a:spcPts val="0"/>
              </a:spcBef>
              <a:spcAft>
                <a:spcPts val="0"/>
              </a:spcAft>
              <a:buSzPts val="5800"/>
              <a:buNone/>
              <a:defRPr sz="5800" b="1"/>
            </a:lvl8pPr>
            <a:lvl9pPr lvl="8">
              <a:spcBef>
                <a:spcPts val="0"/>
              </a:spcBef>
              <a:spcAft>
                <a:spcPts val="0"/>
              </a:spcAft>
              <a:buSzPts val="5800"/>
              <a:buNone/>
              <a:defRPr sz="5800" b="1"/>
            </a:lvl9pPr>
          </a:lstStyle>
          <a:p>
            <a:endParaRPr/>
          </a:p>
        </p:txBody>
      </p:sp>
      <p:sp>
        <p:nvSpPr>
          <p:cNvPr id="11" name="Google Shape;11;p2"/>
          <p:cNvSpPr/>
          <p:nvPr/>
        </p:nvSpPr>
        <p:spPr>
          <a:xfrm>
            <a:off x="7337531" y="463007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0243" y="4182401"/>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893253" y="3333348"/>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71302" y="4923775"/>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386266" y="50813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79460" y="2703980"/>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61540" y="643097"/>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07235" y="1080863"/>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314019" y="3625322"/>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882858" y="4186761"/>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58313" y="1596559"/>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396483" y="226428"/>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17492" y="2000594"/>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425273" y="387880"/>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014029" y="4567546"/>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3"/>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4400"/>
              <a:buNone/>
              <a:defRPr sz="4400" b="1"/>
            </a:lvl1pPr>
            <a:lvl2pPr lvl="1" rtl="0">
              <a:spcBef>
                <a:spcPts val="0"/>
              </a:spcBef>
              <a:spcAft>
                <a:spcPts val="0"/>
              </a:spcAft>
              <a:buSzPts val="4400"/>
              <a:buNone/>
              <a:defRPr sz="4400" b="1"/>
            </a:lvl2pPr>
            <a:lvl3pPr lvl="2" rtl="0">
              <a:spcBef>
                <a:spcPts val="0"/>
              </a:spcBef>
              <a:spcAft>
                <a:spcPts val="0"/>
              </a:spcAft>
              <a:buSzPts val="4400"/>
              <a:buNone/>
              <a:defRPr sz="4400" b="1"/>
            </a:lvl3pPr>
            <a:lvl4pPr lvl="3" rtl="0">
              <a:spcBef>
                <a:spcPts val="0"/>
              </a:spcBef>
              <a:spcAft>
                <a:spcPts val="0"/>
              </a:spcAft>
              <a:buSzPts val="4400"/>
              <a:buNone/>
              <a:defRPr sz="4400" b="1"/>
            </a:lvl4pPr>
            <a:lvl5pPr lvl="4" rtl="0">
              <a:spcBef>
                <a:spcPts val="0"/>
              </a:spcBef>
              <a:spcAft>
                <a:spcPts val="0"/>
              </a:spcAft>
              <a:buSzPts val="4400"/>
              <a:buNone/>
              <a:defRPr sz="4400" b="1"/>
            </a:lvl5pPr>
            <a:lvl6pPr lvl="5" rtl="0">
              <a:spcBef>
                <a:spcPts val="0"/>
              </a:spcBef>
              <a:spcAft>
                <a:spcPts val="0"/>
              </a:spcAft>
              <a:buSzPts val="4400"/>
              <a:buNone/>
              <a:defRPr sz="4400" b="1"/>
            </a:lvl6pPr>
            <a:lvl7pPr lvl="6" rtl="0">
              <a:spcBef>
                <a:spcPts val="0"/>
              </a:spcBef>
              <a:spcAft>
                <a:spcPts val="0"/>
              </a:spcAft>
              <a:buSzPts val="4400"/>
              <a:buNone/>
              <a:defRPr sz="4400" b="1"/>
            </a:lvl7pPr>
            <a:lvl8pPr lvl="7" rtl="0">
              <a:spcBef>
                <a:spcPts val="0"/>
              </a:spcBef>
              <a:spcAft>
                <a:spcPts val="0"/>
              </a:spcAft>
              <a:buSzPts val="4400"/>
              <a:buNone/>
              <a:defRPr sz="4400" b="1"/>
            </a:lvl8pPr>
            <a:lvl9pPr lvl="8" rtl="0">
              <a:spcBef>
                <a:spcPts val="0"/>
              </a:spcBef>
              <a:spcAft>
                <a:spcPts val="0"/>
              </a:spcAft>
              <a:buSzPts val="4400"/>
              <a:buNone/>
              <a:defRPr sz="4400" b="1"/>
            </a:lvl9pPr>
          </a:lstStyle>
          <a:p>
            <a:endParaRPr/>
          </a:p>
        </p:txBody>
      </p:sp>
      <p:sp>
        <p:nvSpPr>
          <p:cNvPr id="28" name="Google Shape;28;p3"/>
          <p:cNvSpPr txBox="1">
            <a:spLocks noGrp="1"/>
          </p:cNvSpPr>
          <p:nvPr>
            <p:ph type="subTitle" idx="1"/>
          </p:nvPr>
        </p:nvSpPr>
        <p:spPr>
          <a:xfrm>
            <a:off x="1546025" y="3011511"/>
            <a:ext cx="58326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3000"/>
              <a:buNone/>
              <a:defRPr>
                <a:solidFill>
                  <a:schemeClr val="accent3"/>
                </a:solidFill>
              </a:defRPr>
            </a:lvl1pPr>
            <a:lvl2pPr lvl="1" rtl="0">
              <a:spcBef>
                <a:spcPts val="0"/>
              </a:spcBef>
              <a:spcAft>
                <a:spcPts val="0"/>
              </a:spcAft>
              <a:buClr>
                <a:schemeClr val="accent3"/>
              </a:buClr>
              <a:buSzPts val="3000"/>
              <a:buNone/>
              <a:defRPr sz="3000">
                <a:solidFill>
                  <a:schemeClr val="accent3"/>
                </a:solidFill>
              </a:defRPr>
            </a:lvl2pPr>
            <a:lvl3pPr lvl="2" rtl="0">
              <a:spcBef>
                <a:spcPts val="0"/>
              </a:spcBef>
              <a:spcAft>
                <a:spcPts val="0"/>
              </a:spcAft>
              <a:buClr>
                <a:schemeClr val="accent3"/>
              </a:buClr>
              <a:buSzPts val="3000"/>
              <a:buNone/>
              <a:defRPr sz="3000">
                <a:solidFill>
                  <a:schemeClr val="accent3"/>
                </a:solidFill>
              </a:defRPr>
            </a:lvl3pPr>
            <a:lvl4pPr lvl="3" rtl="0">
              <a:spcBef>
                <a:spcPts val="0"/>
              </a:spcBef>
              <a:spcAft>
                <a:spcPts val="0"/>
              </a:spcAft>
              <a:buClr>
                <a:schemeClr val="accent3"/>
              </a:buClr>
              <a:buSzPts val="3000"/>
              <a:buNone/>
              <a:defRPr sz="3000">
                <a:solidFill>
                  <a:schemeClr val="accent3"/>
                </a:solidFill>
              </a:defRPr>
            </a:lvl4pPr>
            <a:lvl5pPr lvl="4" rtl="0">
              <a:spcBef>
                <a:spcPts val="0"/>
              </a:spcBef>
              <a:spcAft>
                <a:spcPts val="0"/>
              </a:spcAft>
              <a:buClr>
                <a:schemeClr val="accent3"/>
              </a:buClr>
              <a:buSzPts val="3000"/>
              <a:buNone/>
              <a:defRPr sz="3000">
                <a:solidFill>
                  <a:schemeClr val="accent3"/>
                </a:solidFill>
              </a:defRPr>
            </a:lvl5pPr>
            <a:lvl6pPr lvl="5" rtl="0">
              <a:spcBef>
                <a:spcPts val="0"/>
              </a:spcBef>
              <a:spcAft>
                <a:spcPts val="0"/>
              </a:spcAft>
              <a:buClr>
                <a:schemeClr val="accent3"/>
              </a:buClr>
              <a:buSzPts val="3000"/>
              <a:buNone/>
              <a:defRPr sz="3000">
                <a:solidFill>
                  <a:schemeClr val="accent3"/>
                </a:solidFill>
              </a:defRPr>
            </a:lvl6pPr>
            <a:lvl7pPr lvl="6" rtl="0">
              <a:spcBef>
                <a:spcPts val="0"/>
              </a:spcBef>
              <a:spcAft>
                <a:spcPts val="0"/>
              </a:spcAft>
              <a:buClr>
                <a:schemeClr val="accent3"/>
              </a:buClr>
              <a:buSzPts val="3000"/>
              <a:buNone/>
              <a:defRPr sz="3000">
                <a:solidFill>
                  <a:schemeClr val="accent3"/>
                </a:solidFill>
              </a:defRPr>
            </a:lvl7pPr>
            <a:lvl8pPr lvl="7" rtl="0">
              <a:spcBef>
                <a:spcPts val="0"/>
              </a:spcBef>
              <a:spcAft>
                <a:spcPts val="0"/>
              </a:spcAft>
              <a:buClr>
                <a:schemeClr val="accent3"/>
              </a:buClr>
              <a:buSzPts val="3000"/>
              <a:buNone/>
              <a:defRPr sz="3000">
                <a:solidFill>
                  <a:schemeClr val="accent3"/>
                </a:solidFill>
              </a:defRPr>
            </a:lvl8pPr>
            <a:lvl9pPr lvl="8" rtl="0">
              <a:spcBef>
                <a:spcPts val="0"/>
              </a:spcBef>
              <a:spcAft>
                <a:spcPts val="0"/>
              </a:spcAft>
              <a:buClr>
                <a:schemeClr val="accent3"/>
              </a:buClr>
              <a:buSzPts val="3000"/>
              <a:buNone/>
              <a:defRPr sz="3000">
                <a:solidFill>
                  <a:schemeClr val="accent3"/>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a:blip r:embed="rId2">
            <a:alphaModFix/>
          </a:blip>
          <a:stretch>
            <a:fillRect/>
          </a:stretch>
        </a:blip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5">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6150" y="308120"/>
            <a:ext cx="7571700" cy="7026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1pPr>
            <a:lvl2pPr lvl="1">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2pPr>
            <a:lvl3pPr lvl="2">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3pPr>
            <a:lvl4pPr lvl="3">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4pPr>
            <a:lvl5pPr lvl="4">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5pPr>
            <a:lvl6pPr lvl="5">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6pPr>
            <a:lvl7pPr lvl="6">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7pPr>
            <a:lvl8pPr lvl="7">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8pPr>
            <a:lvl9pPr lvl="8">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786150" y="1261700"/>
            <a:ext cx="7571700" cy="35736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accent4"/>
              </a:buClr>
              <a:buSzPts val="3000"/>
              <a:buFont typeface="Source Sans Pro"/>
              <a:buChar char="◎"/>
              <a:defRPr sz="3000">
                <a:solidFill>
                  <a:schemeClr val="dk1"/>
                </a:solidFill>
                <a:latin typeface="Source Sans Pro"/>
                <a:ea typeface="Source Sans Pro"/>
                <a:cs typeface="Source Sans Pro"/>
                <a:sym typeface="Source Sans Pro"/>
              </a:defRPr>
            </a:lvl1pPr>
            <a:lvl2pPr marL="914400" lvl="1"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2pPr>
            <a:lvl3pPr marL="1371600" lvl="2"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043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b="1">
                <a:solidFill>
                  <a:schemeClr val="accent1"/>
                </a:solidFill>
                <a:latin typeface="Source Sans Pro"/>
                <a:ea typeface="Source Sans Pro"/>
                <a:cs typeface="Source Sans Pro"/>
                <a:sym typeface="Source Sans Pro"/>
              </a:defRPr>
            </a:lvl1pPr>
            <a:lvl2pPr lvl="1" algn="r">
              <a:buNone/>
              <a:defRPr sz="1300" b="1">
                <a:solidFill>
                  <a:schemeClr val="accent1"/>
                </a:solidFill>
                <a:latin typeface="Source Sans Pro"/>
                <a:ea typeface="Source Sans Pro"/>
                <a:cs typeface="Source Sans Pro"/>
                <a:sym typeface="Source Sans Pro"/>
              </a:defRPr>
            </a:lvl2pPr>
            <a:lvl3pPr lvl="2" algn="r">
              <a:buNone/>
              <a:defRPr sz="1300" b="1">
                <a:solidFill>
                  <a:schemeClr val="accent1"/>
                </a:solidFill>
                <a:latin typeface="Source Sans Pro"/>
                <a:ea typeface="Source Sans Pro"/>
                <a:cs typeface="Source Sans Pro"/>
                <a:sym typeface="Source Sans Pro"/>
              </a:defRPr>
            </a:lvl3pPr>
            <a:lvl4pPr lvl="3" algn="r">
              <a:buNone/>
              <a:defRPr sz="1300" b="1">
                <a:solidFill>
                  <a:schemeClr val="accent1"/>
                </a:solidFill>
                <a:latin typeface="Source Sans Pro"/>
                <a:ea typeface="Source Sans Pro"/>
                <a:cs typeface="Source Sans Pro"/>
                <a:sym typeface="Source Sans Pro"/>
              </a:defRPr>
            </a:lvl4pPr>
            <a:lvl5pPr lvl="4" algn="r">
              <a:buNone/>
              <a:defRPr sz="1300" b="1">
                <a:solidFill>
                  <a:schemeClr val="accent1"/>
                </a:solidFill>
                <a:latin typeface="Source Sans Pro"/>
                <a:ea typeface="Source Sans Pro"/>
                <a:cs typeface="Source Sans Pro"/>
                <a:sym typeface="Source Sans Pro"/>
              </a:defRPr>
            </a:lvl5pPr>
            <a:lvl6pPr lvl="5" algn="r">
              <a:buNone/>
              <a:defRPr sz="1300" b="1">
                <a:solidFill>
                  <a:schemeClr val="accent1"/>
                </a:solidFill>
                <a:latin typeface="Source Sans Pro"/>
                <a:ea typeface="Source Sans Pro"/>
                <a:cs typeface="Source Sans Pro"/>
                <a:sym typeface="Source Sans Pro"/>
              </a:defRPr>
            </a:lvl6pPr>
            <a:lvl7pPr lvl="6" algn="r">
              <a:buNone/>
              <a:defRPr sz="1300" b="1">
                <a:solidFill>
                  <a:schemeClr val="accent1"/>
                </a:solidFill>
                <a:latin typeface="Source Sans Pro"/>
                <a:ea typeface="Source Sans Pro"/>
                <a:cs typeface="Source Sans Pro"/>
                <a:sym typeface="Source Sans Pro"/>
              </a:defRPr>
            </a:lvl7pPr>
            <a:lvl8pPr lvl="7" algn="r">
              <a:buNone/>
              <a:defRPr sz="1300" b="1">
                <a:solidFill>
                  <a:schemeClr val="accent1"/>
                </a:solidFill>
                <a:latin typeface="Source Sans Pro"/>
                <a:ea typeface="Source Sans Pro"/>
                <a:cs typeface="Source Sans Pro"/>
                <a:sym typeface="Source Sans Pro"/>
              </a:defRPr>
            </a:lvl8pPr>
            <a:lvl9pPr lvl="8" algn="r">
              <a:buNone/>
              <a:defRPr sz="1300" b="1">
                <a:solidFill>
                  <a:schemeClr val="accent1"/>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latin typeface="Roboto Slab"/>
              <a:ea typeface="Roboto Slab"/>
              <a:cs typeface="Roboto Slab"/>
              <a:sym typeface="Roboto Slab"/>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6" r:id="rId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microsoft.com/office/2007/relationships/media" Target="../media/media8.wma"/><Relationship Id="rId1" Type="http://schemas.openxmlformats.org/officeDocument/2006/relationships/audio" Target="NULL" TargetMode="Externa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wma"/><Relationship Id="rId1" Type="http://schemas.microsoft.com/office/2007/relationships/media" Target="../media/media9.wma"/><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8.wma"/><Relationship Id="rId1" Type="http://schemas.openxmlformats.org/officeDocument/2006/relationships/audio" Target="NULL" TargetMode="External"/><Relationship Id="rId5" Type="http://schemas.openxmlformats.org/officeDocument/2006/relationships/image" Target="../media/image4.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2"/>
          <p:cNvSpPr txBox="1">
            <a:spLocks noGrp="1"/>
          </p:cNvSpPr>
          <p:nvPr>
            <p:ph type="ctrTitle"/>
          </p:nvPr>
        </p:nvSpPr>
        <p:spPr>
          <a:xfrm>
            <a:off x="1134700" y="821779"/>
            <a:ext cx="7768667" cy="174997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800" dirty="0"/>
              <a:t>Rumor Detection on Twitter Using </a:t>
            </a:r>
            <a:r>
              <a:rPr lang="en-US" sz="2800" dirty="0" err="1"/>
              <a:t>Multiloss</a:t>
            </a:r>
            <a:r>
              <a:rPr lang="en-US" sz="2800" dirty="0"/>
              <a:t> Hierarchical </a:t>
            </a:r>
            <a:r>
              <a:rPr lang="en-US" sz="2800" dirty="0" err="1"/>
              <a:t>BiLSTM</a:t>
            </a:r>
            <a:r>
              <a:rPr lang="en-US" sz="2800" dirty="0"/>
              <a:t> with an Attenuation Factor</a:t>
            </a:r>
            <a:endParaRPr sz="2800" dirty="0"/>
          </a:p>
        </p:txBody>
      </p:sp>
      <p:sp>
        <p:nvSpPr>
          <p:cNvPr id="3" name="TextBox 2">
            <a:extLst>
              <a:ext uri="{FF2B5EF4-FFF2-40B4-BE49-F238E27FC236}">
                <a16:creationId xmlns:a16="http://schemas.microsoft.com/office/drawing/2014/main" id="{F31D76B4-8537-40A6-BE9E-013F8186FDEE}"/>
              </a:ext>
            </a:extLst>
          </p:cNvPr>
          <p:cNvSpPr txBox="1"/>
          <p:nvPr/>
        </p:nvSpPr>
        <p:spPr>
          <a:xfrm>
            <a:off x="1134700" y="2752372"/>
            <a:ext cx="5762811" cy="2185214"/>
          </a:xfrm>
          <a:prstGeom prst="rect">
            <a:avLst/>
          </a:prstGeom>
          <a:noFill/>
        </p:spPr>
        <p:txBody>
          <a:bodyPr wrap="square" rtlCol="0">
            <a:spAutoFit/>
          </a:bodyPr>
          <a:lstStyle/>
          <a:p>
            <a:pPr>
              <a:lnSpc>
                <a:spcPct val="150000"/>
              </a:lnSpc>
            </a:pPr>
            <a:r>
              <a:rPr lang="en-US" sz="2400" b="0" i="0" u="sng" dirty="0">
                <a:solidFill>
                  <a:schemeClr val="accent2">
                    <a:lumMod val="75000"/>
                  </a:schemeClr>
                </a:solidFill>
                <a:effectLst/>
                <a:latin typeface="Roboto Slab" pitchFamily="2" charset="0"/>
                <a:ea typeface="Roboto Slab" pitchFamily="2" charset="0"/>
              </a:rPr>
              <a:t>Presented By:</a:t>
            </a:r>
            <a:endParaRPr lang="en-US" sz="2000" b="0" i="0" u="sng" dirty="0">
              <a:solidFill>
                <a:schemeClr val="accent2">
                  <a:lumMod val="75000"/>
                </a:schemeClr>
              </a:solidFill>
              <a:effectLst/>
              <a:latin typeface="Roboto Slab" pitchFamily="2" charset="0"/>
              <a:ea typeface="Roboto Slab" pitchFamily="2" charset="0"/>
            </a:endParaRPr>
          </a:p>
          <a:p>
            <a:r>
              <a:rPr lang="en-US" sz="2000" b="0" i="0" dirty="0" err="1">
                <a:solidFill>
                  <a:schemeClr val="accent2">
                    <a:lumMod val="75000"/>
                  </a:schemeClr>
                </a:solidFill>
                <a:effectLst/>
                <a:latin typeface="Roboto Slab" pitchFamily="2" charset="0"/>
                <a:ea typeface="Roboto Slab" pitchFamily="2" charset="0"/>
              </a:rPr>
              <a:t>Maksudur</a:t>
            </a:r>
            <a:r>
              <a:rPr lang="en-US" sz="2000" b="0" i="0" dirty="0">
                <a:solidFill>
                  <a:schemeClr val="accent2">
                    <a:lumMod val="75000"/>
                  </a:schemeClr>
                </a:solidFill>
                <a:effectLst/>
                <a:latin typeface="Roboto Slab" pitchFamily="2" charset="0"/>
                <a:ea typeface="Roboto Slab" pitchFamily="2" charset="0"/>
              </a:rPr>
              <a:t> </a:t>
            </a:r>
            <a:r>
              <a:rPr lang="en-US" sz="2000" b="0" i="0" dirty="0" err="1">
                <a:solidFill>
                  <a:schemeClr val="accent2">
                    <a:lumMod val="75000"/>
                  </a:schemeClr>
                </a:solidFill>
                <a:effectLst/>
                <a:latin typeface="Roboto Slab" pitchFamily="2" charset="0"/>
                <a:ea typeface="Roboto Slab" pitchFamily="2" charset="0"/>
              </a:rPr>
              <a:t>Rahaman</a:t>
            </a:r>
            <a:r>
              <a:rPr lang="en-US" sz="2000" b="0" i="0" dirty="0">
                <a:solidFill>
                  <a:schemeClr val="accent2">
                    <a:lumMod val="75000"/>
                  </a:schemeClr>
                </a:solidFill>
                <a:effectLst/>
                <a:latin typeface="Roboto Slab" pitchFamily="2" charset="0"/>
                <a:ea typeface="Roboto Slab" pitchFamily="2" charset="0"/>
              </a:rPr>
              <a:t> </a:t>
            </a:r>
            <a:r>
              <a:rPr lang="en-US" sz="2000" b="0" i="0" dirty="0" err="1">
                <a:solidFill>
                  <a:schemeClr val="accent2">
                    <a:lumMod val="75000"/>
                  </a:schemeClr>
                </a:solidFill>
                <a:effectLst/>
                <a:latin typeface="Roboto Slab" pitchFamily="2" charset="0"/>
                <a:ea typeface="Roboto Slab" pitchFamily="2" charset="0"/>
              </a:rPr>
              <a:t>Sohag</a:t>
            </a:r>
            <a:r>
              <a:rPr lang="en-US" sz="2000" dirty="0">
                <a:solidFill>
                  <a:schemeClr val="accent2">
                    <a:lumMod val="75000"/>
                  </a:schemeClr>
                </a:solidFill>
                <a:latin typeface="Roboto Slab" pitchFamily="2" charset="0"/>
                <a:ea typeface="Roboto Slab" pitchFamily="2" charset="0"/>
              </a:rPr>
              <a:t>, 	</a:t>
            </a:r>
            <a:r>
              <a:rPr lang="en-US" sz="2000" b="0" i="0" dirty="0">
                <a:solidFill>
                  <a:schemeClr val="accent2">
                    <a:lumMod val="75000"/>
                  </a:schemeClr>
                </a:solidFill>
                <a:effectLst/>
                <a:latin typeface="Roboto Slab" pitchFamily="2" charset="0"/>
                <a:ea typeface="Roboto Slab" pitchFamily="2" charset="0"/>
              </a:rPr>
              <a:t>20266006</a:t>
            </a:r>
          </a:p>
          <a:p>
            <a:r>
              <a:rPr lang="en-US" sz="2000" b="0" i="0" dirty="0">
                <a:solidFill>
                  <a:schemeClr val="accent2">
                    <a:lumMod val="75000"/>
                  </a:schemeClr>
                </a:solidFill>
                <a:effectLst/>
                <a:latin typeface="Roboto Slab" pitchFamily="2" charset="0"/>
                <a:ea typeface="Roboto Slab" pitchFamily="2" charset="0"/>
              </a:rPr>
              <a:t>Afnan Ahmed Crystal</a:t>
            </a:r>
            <a:r>
              <a:rPr lang="en-US" sz="2000" dirty="0">
                <a:solidFill>
                  <a:schemeClr val="accent2">
                    <a:lumMod val="75000"/>
                  </a:schemeClr>
                </a:solidFill>
                <a:latin typeface="Roboto Slab" pitchFamily="2" charset="0"/>
                <a:ea typeface="Roboto Slab" pitchFamily="2" charset="0"/>
              </a:rPr>
              <a:t>, 		</a:t>
            </a:r>
            <a:r>
              <a:rPr lang="en-US" sz="2000" b="0" i="0" dirty="0">
                <a:solidFill>
                  <a:schemeClr val="accent2">
                    <a:lumMod val="75000"/>
                  </a:schemeClr>
                </a:solidFill>
                <a:effectLst/>
                <a:latin typeface="Roboto Slab" pitchFamily="2" charset="0"/>
                <a:ea typeface="Roboto Slab" pitchFamily="2" charset="0"/>
              </a:rPr>
              <a:t>21141046</a:t>
            </a:r>
          </a:p>
          <a:p>
            <a:r>
              <a:rPr lang="en-US" sz="2000" b="0" i="0" dirty="0">
                <a:solidFill>
                  <a:schemeClr val="accent2">
                    <a:lumMod val="75000"/>
                  </a:schemeClr>
                </a:solidFill>
                <a:effectLst/>
                <a:latin typeface="Roboto Slab" pitchFamily="2" charset="0"/>
                <a:ea typeface="Roboto Slab" pitchFamily="2" charset="0"/>
              </a:rPr>
              <a:t>Mirza Ahmad </a:t>
            </a:r>
            <a:r>
              <a:rPr lang="en-US" sz="2000" b="0" i="0" dirty="0" err="1">
                <a:solidFill>
                  <a:schemeClr val="accent2">
                    <a:lumMod val="75000"/>
                  </a:schemeClr>
                </a:solidFill>
                <a:effectLst/>
                <a:latin typeface="Roboto Slab" pitchFamily="2" charset="0"/>
                <a:ea typeface="Roboto Slab" pitchFamily="2" charset="0"/>
              </a:rPr>
              <a:t>Shayer</a:t>
            </a:r>
            <a:r>
              <a:rPr lang="en-US" sz="2000" b="0" i="0" dirty="0">
                <a:solidFill>
                  <a:schemeClr val="accent2">
                    <a:lumMod val="75000"/>
                  </a:schemeClr>
                </a:solidFill>
                <a:effectLst/>
                <a:latin typeface="Roboto Slab" pitchFamily="2" charset="0"/>
                <a:ea typeface="Roboto Slab" pitchFamily="2" charset="0"/>
              </a:rPr>
              <a:t>, 		18101496</a:t>
            </a:r>
          </a:p>
          <a:p>
            <a:r>
              <a:rPr lang="en-US" sz="2000" dirty="0">
                <a:solidFill>
                  <a:schemeClr val="accent2">
                    <a:lumMod val="75000"/>
                  </a:schemeClr>
                </a:solidFill>
                <a:latin typeface="Roboto Slab" pitchFamily="2" charset="0"/>
                <a:ea typeface="Roboto Slab" pitchFamily="2" charset="0"/>
              </a:rPr>
              <a:t>Tanzim Ahmed, 		20166006</a:t>
            </a:r>
            <a:endParaRPr lang="en-US" sz="2000" b="0" i="0" dirty="0">
              <a:solidFill>
                <a:schemeClr val="accent2">
                  <a:lumMod val="75000"/>
                </a:schemeClr>
              </a:solidFill>
              <a:effectLst/>
              <a:latin typeface="Roboto Slab" pitchFamily="2" charset="0"/>
              <a:ea typeface="Roboto Slab" pitchFamily="2" charset="0"/>
            </a:endParaRPr>
          </a:p>
          <a:p>
            <a:r>
              <a:rPr lang="en-US" sz="2000" b="0" i="0" dirty="0" err="1">
                <a:solidFill>
                  <a:schemeClr val="accent2">
                    <a:lumMod val="75000"/>
                  </a:schemeClr>
                </a:solidFill>
                <a:effectLst/>
                <a:latin typeface="Roboto Slab" pitchFamily="2" charset="0"/>
                <a:ea typeface="Roboto Slab" pitchFamily="2" charset="0"/>
              </a:rPr>
              <a:t>Nurun</a:t>
            </a:r>
            <a:r>
              <a:rPr lang="en-US" sz="2000" b="0" i="0" dirty="0">
                <a:solidFill>
                  <a:schemeClr val="accent2">
                    <a:lumMod val="75000"/>
                  </a:schemeClr>
                </a:solidFill>
                <a:effectLst/>
                <a:latin typeface="Roboto Slab" pitchFamily="2" charset="0"/>
                <a:ea typeface="Roboto Slab" pitchFamily="2" charset="0"/>
              </a:rPr>
              <a:t> Nahar, 			20166019</a:t>
            </a:r>
          </a:p>
        </p:txBody>
      </p:sp>
      <p:pic>
        <p:nvPicPr>
          <p:cNvPr id="2" name="Audio 1">
            <a:hlinkClick r:id="" action="ppaction://media"/>
            <a:extLst>
              <a:ext uri="{FF2B5EF4-FFF2-40B4-BE49-F238E27FC236}">
                <a16:creationId xmlns:a16="http://schemas.microsoft.com/office/drawing/2014/main" id="{E2D18A22-FDEF-4A43-A0B4-159708EB714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p:transition advTm="15858">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88134" y="144409"/>
            <a:ext cx="7892837" cy="4832092"/>
          </a:xfrm>
          <a:prstGeom prst="rect">
            <a:avLst/>
          </a:prstGeom>
          <a:noFill/>
        </p:spPr>
        <p:txBody>
          <a:bodyPr wrap="square" rtlCol="0">
            <a:spAutoFit/>
          </a:bodyPr>
          <a:lstStyle/>
          <a:p>
            <a:r>
              <a:rPr lang="en-US" dirty="0">
                <a:latin typeface="Roboto Slab" pitchFamily="2" charset="0"/>
                <a:ea typeface="Roboto Slab" pitchFamily="2" charset="0"/>
              </a:rPr>
              <a:t>Multi-loss Hierarchical Bi-LSTM with an attenuation factor</a:t>
            </a:r>
          </a:p>
          <a:p>
            <a:endParaRPr lang="en-US" dirty="0">
              <a:latin typeface="Roboto Slab" pitchFamily="2" charset="0"/>
              <a:ea typeface="Roboto Slab" pitchFamily="2" charset="0"/>
            </a:endParaRPr>
          </a:p>
          <a:p>
            <a:r>
              <a:rPr lang="en-US" dirty="0">
                <a:latin typeface="Roboto Slab" pitchFamily="2" charset="0"/>
                <a:ea typeface="Roboto Slab" pitchFamily="2" charset="0"/>
              </a:rPr>
              <a:t> Hierarchical structure has a strong information expression ability but there are problems.</a:t>
            </a:r>
          </a:p>
          <a:p>
            <a:pPr marL="285750" indent="-285750">
              <a:buFont typeface="Arial" panose="020B0604020202020204" pitchFamily="34" charset="0"/>
              <a:buChar char="•"/>
            </a:pPr>
            <a:r>
              <a:rPr lang="en-US" dirty="0">
                <a:latin typeface="Roboto Slab" pitchFamily="2" charset="0"/>
                <a:ea typeface="Roboto Slab" pitchFamily="2" charset="0"/>
              </a:rPr>
              <a:t>Deficiencies</a:t>
            </a:r>
          </a:p>
          <a:p>
            <a:pPr marL="285750" indent="-285750">
              <a:buFont typeface="Arial" panose="020B0604020202020204" pitchFamily="34" charset="0"/>
              <a:buChar char="•"/>
            </a:pPr>
            <a:r>
              <a:rPr lang="en-US" dirty="0">
                <a:latin typeface="Roboto Slab" pitchFamily="2" charset="0"/>
                <a:ea typeface="Roboto Slab" pitchFamily="2" charset="0"/>
              </a:rPr>
              <a:t>Back propagation must got through time steps of all layers previous so time consuming and inefficient.</a:t>
            </a:r>
          </a:p>
          <a:p>
            <a:pPr marL="285750" indent="-285750">
              <a:buFont typeface="Arial" panose="020B0604020202020204" pitchFamily="34" charset="0"/>
              <a:buChar char="•"/>
            </a:pPr>
            <a:r>
              <a:rPr lang="en-US" dirty="0">
                <a:latin typeface="Roboto Slab" pitchFamily="2" charset="0"/>
                <a:ea typeface="Roboto Slab" pitchFamily="2" charset="0"/>
              </a:rPr>
              <a:t>Can lead to Vanishing gradient problems and increase training time.</a:t>
            </a:r>
          </a:p>
          <a:p>
            <a:endParaRPr lang="en-US" dirty="0">
              <a:latin typeface="Roboto Slab" pitchFamily="2" charset="0"/>
              <a:ea typeface="Roboto Slab" pitchFamily="2" charset="0"/>
            </a:endParaRPr>
          </a:p>
          <a:p>
            <a:r>
              <a:rPr lang="en-US" dirty="0">
                <a:latin typeface="Roboto Slab" pitchFamily="2" charset="0"/>
                <a:ea typeface="Roboto Slab" pitchFamily="2" charset="0"/>
              </a:rPr>
              <a:t>To solve them – MH-Bi-LSTM is used as model.</a:t>
            </a:r>
          </a:p>
          <a:p>
            <a:pPr marL="285750" indent="-285750">
              <a:buFont typeface="Arial" panose="020B0604020202020204" pitchFamily="34" charset="0"/>
              <a:buChar char="•"/>
            </a:pPr>
            <a:r>
              <a:rPr lang="en-US" dirty="0">
                <a:latin typeface="Roboto Slab" pitchFamily="2" charset="0"/>
                <a:ea typeface="Roboto Slab" pitchFamily="2" charset="0"/>
              </a:rPr>
              <a:t>Two branches post and event level. What is learned in post level can be used to prop up feature learning at event level.</a:t>
            </a:r>
          </a:p>
          <a:p>
            <a:pPr marL="285750" indent="-285750">
              <a:buFont typeface="Arial" panose="020B0604020202020204" pitchFamily="34" charset="0"/>
              <a:buChar char="•"/>
            </a:pPr>
            <a:r>
              <a:rPr lang="en-US" dirty="0">
                <a:latin typeface="Roboto Slab" pitchFamily="2" charset="0"/>
                <a:ea typeface="Roboto Slab" pitchFamily="2" charset="0"/>
              </a:rPr>
              <a:t>Back-propagation of post level can solve vanishing gradient problem so reduces training time.</a:t>
            </a:r>
          </a:p>
          <a:p>
            <a:r>
              <a:rPr lang="en-US" dirty="0">
                <a:latin typeface="Roboto Slab" pitchFamily="2" charset="0"/>
                <a:ea typeface="Roboto Slab" pitchFamily="2" charset="0"/>
              </a:rPr>
              <a:t>One issue- loss of accuracy as both post and event factors considered</a:t>
            </a:r>
          </a:p>
          <a:p>
            <a:r>
              <a:rPr lang="en-US" dirty="0">
                <a:latin typeface="Roboto Slab" pitchFamily="2" charset="0"/>
                <a:ea typeface="Roboto Slab" pitchFamily="2" charset="0"/>
              </a:rPr>
              <a:t>An attenuation factor is added at post level to maintain high accuracy and reduce training time.</a:t>
            </a:r>
          </a:p>
          <a:p>
            <a:r>
              <a:rPr lang="en-US" dirty="0">
                <a:latin typeface="Roboto Slab" pitchFamily="2" charset="0"/>
                <a:ea typeface="Roboto Slab" pitchFamily="2" charset="0"/>
              </a:rPr>
              <a:t>Steps of Model:</a:t>
            </a:r>
          </a:p>
          <a:p>
            <a:endParaRPr lang="en-US" dirty="0">
              <a:latin typeface="Roboto Slab" pitchFamily="2" charset="0"/>
              <a:ea typeface="Roboto Slab" pitchFamily="2" charset="0"/>
            </a:endParaRPr>
          </a:p>
          <a:p>
            <a:r>
              <a:rPr lang="en-US" dirty="0">
                <a:latin typeface="Roboto Slab" pitchFamily="2" charset="0"/>
                <a:ea typeface="Roboto Slab" pitchFamily="2" charset="0"/>
              </a:rPr>
              <a:t>1)Input- Text of all posts under an event.</a:t>
            </a:r>
          </a:p>
          <a:p>
            <a:r>
              <a:rPr lang="en-US" dirty="0">
                <a:latin typeface="Roboto Slab" pitchFamily="2" charset="0"/>
                <a:ea typeface="Roboto Slab" pitchFamily="2" charset="0"/>
              </a:rPr>
              <a:t>2)Perform word-embedding processing, processed word expressed as a fixed length text vector.</a:t>
            </a:r>
          </a:p>
          <a:p>
            <a:r>
              <a:rPr lang="en-US" dirty="0">
                <a:latin typeface="Roboto Slab" pitchFamily="2" charset="0"/>
                <a:ea typeface="Roboto Slab" pitchFamily="2" charset="0"/>
              </a:rPr>
              <a:t>Formula: 𝑥</a:t>
            </a:r>
            <a:r>
              <a:rPr lang="en-US" baseline="-25000" dirty="0">
                <a:latin typeface="Roboto Slab" pitchFamily="2" charset="0"/>
                <a:ea typeface="Roboto Slab" pitchFamily="2" charset="0"/>
              </a:rPr>
              <a:t>𝑡</a:t>
            </a:r>
            <a:r>
              <a:rPr lang="en-US" dirty="0">
                <a:latin typeface="Roboto Slab" pitchFamily="2" charset="0"/>
                <a:ea typeface="Roboto Slab" pitchFamily="2" charset="0"/>
              </a:rPr>
              <a:t> = 𝐸𝛩𝑥</a:t>
            </a:r>
            <a:r>
              <a:rPr lang="en-US" baseline="-25000" dirty="0">
                <a:latin typeface="Roboto Slab" pitchFamily="2" charset="0"/>
                <a:ea typeface="Roboto Slab" pitchFamily="2" charset="0"/>
              </a:rPr>
              <a:t>𝑡</a:t>
            </a:r>
            <a:r>
              <a:rPr lang="en-US" dirty="0">
                <a:latin typeface="Roboto Slab" pitchFamily="2" charset="0"/>
                <a:ea typeface="Roboto Slab" pitchFamily="2" charset="0"/>
              </a:rPr>
              <a:t> (</a:t>
            </a:r>
            <a:r>
              <a:rPr lang="en-US" dirty="0">
                <a:solidFill>
                  <a:srgbClr val="FF0000"/>
                </a:solidFill>
                <a:latin typeface="Roboto Slab" pitchFamily="2" charset="0"/>
                <a:ea typeface="Roboto Slab" pitchFamily="2" charset="0"/>
              </a:rPr>
              <a:t>1</a:t>
            </a:r>
            <a:r>
              <a:rPr lang="en-US" dirty="0">
                <a:latin typeface="Roboto Slab" pitchFamily="2" charset="0"/>
                <a:ea typeface="Roboto Slab" pitchFamily="2" charset="0"/>
              </a:rPr>
              <a:t>) ; x</a:t>
            </a:r>
            <a:r>
              <a:rPr lang="en-US" baseline="-25000" dirty="0">
                <a:latin typeface="Roboto Slab" pitchFamily="2" charset="0"/>
                <a:ea typeface="Roboto Slab" pitchFamily="2" charset="0"/>
              </a:rPr>
              <a:t>t </a:t>
            </a:r>
            <a:r>
              <a:rPr lang="en-US" dirty="0">
                <a:latin typeface="Roboto Slab" pitchFamily="2" charset="0"/>
                <a:ea typeface="Roboto Slab" pitchFamily="2" charset="0"/>
              </a:rPr>
              <a:t>- t</a:t>
            </a:r>
            <a:r>
              <a:rPr lang="en-US" baseline="-25000" dirty="0">
                <a:latin typeface="Roboto Slab" pitchFamily="2" charset="0"/>
                <a:ea typeface="Roboto Slab" pitchFamily="2" charset="0"/>
              </a:rPr>
              <a:t>th</a:t>
            </a:r>
            <a:r>
              <a:rPr lang="en-US" dirty="0">
                <a:latin typeface="Roboto Slab" pitchFamily="2" charset="0"/>
                <a:ea typeface="Roboto Slab" pitchFamily="2" charset="0"/>
              </a:rPr>
              <a:t> word in a post and E-special word embedding matrix.</a:t>
            </a:r>
          </a:p>
        </p:txBody>
      </p:sp>
      <p:sp>
        <p:nvSpPr>
          <p:cNvPr id="3" name="Rectangle 2"/>
          <p:cNvSpPr/>
          <p:nvPr/>
        </p:nvSpPr>
        <p:spPr>
          <a:xfrm>
            <a:off x="8771279" y="4684113"/>
            <a:ext cx="272832" cy="292388"/>
          </a:xfrm>
          <a:prstGeom prst="rect">
            <a:avLst/>
          </a:prstGeom>
        </p:spPr>
        <p:txBody>
          <a:bodyPr wrap="none">
            <a:spAutoFit/>
          </a:bodyPr>
          <a:lstStyle/>
          <a:p>
            <a:pPr lvl="0" algn="r"/>
            <a:r>
              <a:rPr lang="en" sz="1300" b="1" dirty="0">
                <a:solidFill>
                  <a:srgbClr val="0091EA"/>
                </a:solidFill>
                <a:latin typeface="Source Sans Pro"/>
                <a:sym typeface="Source Sans Pro"/>
              </a:rPr>
              <a:t>7</a:t>
            </a:r>
          </a:p>
        </p:txBody>
      </p:sp>
      <p:pic>
        <p:nvPicPr>
          <p:cNvPr id="9" name="Recorded Sound">
            <a:hlinkClick r:id="" action="ppaction://media"/>
          </p:cNvPr>
          <p:cNvPicPr>
            <a:picLocks noChangeAspect="1"/>
          </p:cNvPicPr>
          <p:nvPr>
            <a:audioFile r:link="rId1"/>
            <p:extLst>
              <p:ext uri="{DAA4B4D4-6D71-4841-9C94-3DE7FCFB9230}">
                <p14:media xmlns:p14="http://schemas.microsoft.com/office/powerpoint/2010/main" r:embed="rId2">
                  <p14:trim st="4900"/>
                </p14:media>
              </p:ext>
            </p:extLst>
          </p:nvPr>
        </p:nvPicPr>
        <p:blipFill>
          <a:blip r:embed="rId4"/>
          <a:stretch>
            <a:fillRect/>
          </a:stretch>
        </p:blipFill>
        <p:spPr>
          <a:xfrm>
            <a:off x="8161679" y="4525507"/>
            <a:ext cx="609600" cy="609600"/>
          </a:xfrm>
          <a:prstGeom prst="rect">
            <a:avLst/>
          </a:prstGeom>
        </p:spPr>
      </p:pic>
    </p:spTree>
    <p:extLst>
      <p:ext uri="{BB962C8B-B14F-4D97-AF65-F5344CB8AC3E}">
        <p14:creationId xmlns:p14="http://schemas.microsoft.com/office/powerpoint/2010/main" val="357901054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2128" fill="hold"/>
                                        <p:tgtEl>
                                          <p:spTgt spid="9"/>
                                        </p:tgtEl>
                                      </p:cBhvr>
                                    </p:cmd>
                                  </p:childTnLst>
                                </p:cTn>
                              </p:par>
                            </p:childTnLst>
                          </p:cTn>
                        </p:par>
                      </p:childTnLst>
                    </p:cTn>
                  </p:par>
                </p:childTnLst>
              </p:cTn>
              <p:nextCondLst>
                <p:cond evt="onClick" delay="0">
                  <p:tgtEl>
                    <p:spTgt spid="9"/>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sp>
        <p:nvSpPr>
          <p:cNvPr id="3" name="TextBox 2"/>
          <p:cNvSpPr txBox="1"/>
          <p:nvPr/>
        </p:nvSpPr>
        <p:spPr>
          <a:xfrm>
            <a:off x="92467" y="104151"/>
            <a:ext cx="8953084" cy="4955203"/>
          </a:xfrm>
          <a:prstGeom prst="rect">
            <a:avLst/>
          </a:prstGeom>
          <a:noFill/>
        </p:spPr>
        <p:txBody>
          <a:bodyPr wrap="square" rtlCol="0">
            <a:spAutoFit/>
          </a:bodyPr>
          <a:lstStyle/>
          <a:p>
            <a:r>
              <a:rPr lang="en-US" dirty="0">
                <a:latin typeface="Roboto Slab" pitchFamily="2" charset="0"/>
                <a:ea typeface="Roboto Slab" pitchFamily="2" charset="0"/>
              </a:rPr>
              <a:t>3)All the vectors with the post as the unit, passes through the post-level Bi-LSTM layer in the proper order.</a:t>
            </a:r>
          </a:p>
          <a:p>
            <a:r>
              <a:rPr lang="en-US" dirty="0">
                <a:latin typeface="Roboto Slab" pitchFamily="2" charset="0"/>
                <a:ea typeface="Roboto Slab" pitchFamily="2" charset="0"/>
              </a:rPr>
              <a:t>Formula: ℎ</a:t>
            </a:r>
            <a:r>
              <a:rPr lang="en-US" sz="800" dirty="0">
                <a:latin typeface="Roboto Slab" pitchFamily="2" charset="0"/>
                <a:ea typeface="Roboto Slab" pitchFamily="2" charset="0"/>
              </a:rPr>
              <a:t>𝑃𝑂𝑆𝑇</a:t>
            </a:r>
            <a:r>
              <a:rPr lang="en-US" sz="1100" b="1" baseline="-25000" dirty="0">
                <a:latin typeface="Roboto Slab" pitchFamily="2" charset="0"/>
                <a:ea typeface="Roboto Slab" pitchFamily="2" charset="0"/>
              </a:rPr>
              <a:t>𝑖</a:t>
            </a:r>
            <a:r>
              <a:rPr lang="en-US" sz="800" dirty="0">
                <a:latin typeface="Roboto Slab" pitchFamily="2" charset="0"/>
                <a:ea typeface="Roboto Slab" pitchFamily="2" charset="0"/>
              </a:rPr>
              <a:t> </a:t>
            </a:r>
            <a:r>
              <a:rPr lang="en-US" dirty="0">
                <a:latin typeface="Roboto Slab" pitchFamily="2" charset="0"/>
                <a:ea typeface="Roboto Slab" pitchFamily="2" charset="0"/>
              </a:rPr>
              <a:t>= 𝐵𝑖𝐿𝑆𝑇𝑀(𝑥</a:t>
            </a:r>
            <a:r>
              <a:rPr lang="en-US" sz="800" dirty="0">
                <a:latin typeface="Roboto Slab" pitchFamily="2" charset="0"/>
                <a:ea typeface="Roboto Slab" pitchFamily="2" charset="0"/>
              </a:rPr>
              <a:t>𝑖 </a:t>
            </a:r>
            <a:r>
              <a:rPr lang="en-US" dirty="0">
                <a:latin typeface="Roboto Slab" pitchFamily="2" charset="0"/>
                <a:ea typeface="Roboto Slab" pitchFamily="2" charset="0"/>
              </a:rPr>
              <a:t>, ℎ</a:t>
            </a:r>
            <a:r>
              <a:rPr lang="en-US" sz="800" dirty="0">
                <a:latin typeface="Roboto Slab" pitchFamily="2" charset="0"/>
                <a:ea typeface="Roboto Slab" pitchFamily="2" charset="0"/>
              </a:rPr>
              <a:t>𝑃𝑂𝑆𝑇</a:t>
            </a:r>
            <a:r>
              <a:rPr lang="en-US" sz="1100" b="1" baseline="-25000" dirty="0">
                <a:latin typeface="Roboto Slab" pitchFamily="2" charset="0"/>
                <a:ea typeface="Roboto Slab" pitchFamily="2" charset="0"/>
              </a:rPr>
              <a:t>𝑖−1</a:t>
            </a:r>
            <a:r>
              <a:rPr lang="en-US" sz="800" b="1" dirty="0">
                <a:latin typeface="Roboto Slab" pitchFamily="2" charset="0"/>
                <a:ea typeface="Roboto Slab" pitchFamily="2" charset="0"/>
              </a:rPr>
              <a:t> </a:t>
            </a:r>
            <a:r>
              <a:rPr lang="en-US" dirty="0">
                <a:latin typeface="Roboto Slab" pitchFamily="2" charset="0"/>
                <a:ea typeface="Roboto Slab" pitchFamily="2" charset="0"/>
              </a:rPr>
              <a:t>)  (</a:t>
            </a:r>
            <a:r>
              <a:rPr lang="en-US" dirty="0">
                <a:solidFill>
                  <a:srgbClr val="FF0000"/>
                </a:solidFill>
                <a:latin typeface="Roboto Slab" pitchFamily="2" charset="0"/>
                <a:ea typeface="Roboto Slab" pitchFamily="2" charset="0"/>
              </a:rPr>
              <a:t>2</a:t>
            </a:r>
            <a:r>
              <a:rPr lang="en-US" dirty="0">
                <a:latin typeface="Roboto Slab" pitchFamily="2" charset="0"/>
                <a:ea typeface="Roboto Slab" pitchFamily="2" charset="0"/>
              </a:rPr>
              <a:t>) ; h</a:t>
            </a:r>
            <a:r>
              <a:rPr lang="en-US" baseline="-25000" dirty="0">
                <a:latin typeface="Roboto Slab" pitchFamily="2" charset="0"/>
                <a:ea typeface="Roboto Slab" pitchFamily="2" charset="0"/>
              </a:rPr>
              <a:t>t</a:t>
            </a:r>
            <a:r>
              <a:rPr lang="en-US" dirty="0">
                <a:latin typeface="Roboto Slab" pitchFamily="2" charset="0"/>
                <a:ea typeface="Roboto Slab" pitchFamily="2" charset="0"/>
              </a:rPr>
              <a:t>-cell state.</a:t>
            </a:r>
          </a:p>
          <a:p>
            <a:r>
              <a:rPr lang="en-US" dirty="0">
                <a:latin typeface="Roboto Slab" pitchFamily="2" charset="0"/>
                <a:ea typeface="Roboto Slab" pitchFamily="2" charset="0"/>
              </a:rPr>
              <a:t>4)Last time step of LSTM is used as result of post encoding. Bidirectional structure, final state of both </a:t>
            </a:r>
          </a:p>
          <a:p>
            <a:r>
              <a:rPr lang="en-US" dirty="0">
                <a:latin typeface="Roboto Slab" pitchFamily="2" charset="0"/>
                <a:ea typeface="Roboto Slab" pitchFamily="2" charset="0"/>
              </a:rPr>
              <a:t>directions are joined and an event is represented by a matrix, each column is a vector representing a post.</a:t>
            </a:r>
          </a:p>
          <a:p>
            <a:r>
              <a:rPr lang="en-US" dirty="0">
                <a:latin typeface="Roboto Slab" pitchFamily="2" charset="0"/>
                <a:ea typeface="Roboto Slab" pitchFamily="2" charset="0"/>
              </a:rPr>
              <a:t>Formula: </a:t>
            </a:r>
            <a:r>
              <a:rPr lang="en-US" sz="1800" dirty="0">
                <a:latin typeface="Roboto Slab" pitchFamily="2" charset="0"/>
                <a:ea typeface="Roboto Slab" pitchFamily="2" charset="0"/>
              </a:rPr>
              <a:t>X = [ℎ</a:t>
            </a:r>
            <a:r>
              <a:rPr lang="en-US" sz="800" dirty="0">
                <a:latin typeface="Roboto Slab" pitchFamily="2" charset="0"/>
                <a:ea typeface="Roboto Slab" pitchFamily="2" charset="0"/>
              </a:rPr>
              <a:t>𝐿𝑆𝑇𝑀</a:t>
            </a:r>
            <a:r>
              <a:rPr lang="en-US" sz="1100" b="1" baseline="-25000" dirty="0">
                <a:latin typeface="Roboto Slab" pitchFamily="2" charset="0"/>
                <a:ea typeface="Roboto Slab" pitchFamily="2" charset="0"/>
              </a:rPr>
              <a:t>𝑃𝑠</a:t>
            </a:r>
            <a:r>
              <a:rPr lang="en-US" sz="1800" dirty="0">
                <a:latin typeface="Roboto Slab" pitchFamily="2" charset="0"/>
                <a:ea typeface="Roboto Slab" pitchFamily="2" charset="0"/>
              </a:rPr>
              <a:t>, ℎ</a:t>
            </a:r>
            <a:r>
              <a:rPr lang="en-US" sz="800" dirty="0">
                <a:latin typeface="Roboto Slab" pitchFamily="2" charset="0"/>
                <a:ea typeface="Roboto Slab" pitchFamily="2" charset="0"/>
              </a:rPr>
              <a:t>𝐿𝑆𝑇𝑀</a:t>
            </a:r>
            <a:r>
              <a:rPr lang="en-US" sz="1100" b="1" baseline="-25000" dirty="0">
                <a:latin typeface="Roboto Slab" pitchFamily="2" charset="0"/>
                <a:ea typeface="Roboto Slab" pitchFamily="2" charset="0"/>
              </a:rPr>
              <a:t>𝑃1</a:t>
            </a:r>
            <a:r>
              <a:rPr lang="en-US" sz="1800" dirty="0">
                <a:latin typeface="Roboto Slab" pitchFamily="2" charset="0"/>
                <a:ea typeface="Roboto Slab" pitchFamily="2" charset="0"/>
              </a:rPr>
              <a:t>, ℎ</a:t>
            </a:r>
            <a:r>
              <a:rPr lang="en-US" sz="800" dirty="0">
                <a:latin typeface="Roboto Slab" pitchFamily="2" charset="0"/>
                <a:ea typeface="Roboto Slab" pitchFamily="2" charset="0"/>
              </a:rPr>
              <a:t>𝐿𝑆𝑇𝑀</a:t>
            </a:r>
            <a:r>
              <a:rPr lang="en-US" sz="1100" b="1" baseline="-25000" dirty="0">
                <a:latin typeface="Roboto Slab" pitchFamily="2" charset="0"/>
                <a:ea typeface="Roboto Slab" pitchFamily="2" charset="0"/>
              </a:rPr>
              <a:t>𝑃2</a:t>
            </a:r>
            <a:r>
              <a:rPr lang="en-US" sz="1800" dirty="0">
                <a:latin typeface="Roboto Slab" pitchFamily="2" charset="0"/>
                <a:ea typeface="Roboto Slab" pitchFamily="2" charset="0"/>
              </a:rPr>
              <a:t>, … , ℎ</a:t>
            </a:r>
            <a:r>
              <a:rPr lang="en-US" sz="800" dirty="0">
                <a:latin typeface="Roboto Slab" pitchFamily="2" charset="0"/>
                <a:ea typeface="Roboto Slab" pitchFamily="2" charset="0"/>
              </a:rPr>
              <a:t>𝐿𝑆𝑇𝑀</a:t>
            </a:r>
            <a:r>
              <a:rPr lang="en-US" sz="1100" b="1" baseline="-25000" dirty="0">
                <a:latin typeface="Roboto Slab" pitchFamily="2" charset="0"/>
                <a:ea typeface="Roboto Slab" pitchFamily="2" charset="0"/>
              </a:rPr>
              <a:t>𝑃|𝑝|</a:t>
            </a:r>
            <a:r>
              <a:rPr lang="en-US" sz="1800" dirty="0">
                <a:latin typeface="Roboto Slab" pitchFamily="2" charset="0"/>
                <a:ea typeface="Roboto Slab" pitchFamily="2" charset="0"/>
              </a:rPr>
              <a:t>] </a:t>
            </a:r>
            <a:r>
              <a:rPr lang="en-US" dirty="0">
                <a:latin typeface="Roboto Slab" pitchFamily="2" charset="0"/>
                <a:ea typeface="Roboto Slab" pitchFamily="2" charset="0"/>
              </a:rPr>
              <a:t> (</a:t>
            </a:r>
            <a:r>
              <a:rPr lang="en-US" dirty="0">
                <a:solidFill>
                  <a:srgbClr val="FF0000"/>
                </a:solidFill>
                <a:latin typeface="Roboto Slab" pitchFamily="2" charset="0"/>
                <a:ea typeface="Roboto Slab" pitchFamily="2" charset="0"/>
              </a:rPr>
              <a:t>3</a:t>
            </a:r>
            <a:r>
              <a:rPr lang="en-US" dirty="0">
                <a:latin typeface="Roboto Slab" pitchFamily="2" charset="0"/>
                <a:ea typeface="Roboto Slab" pitchFamily="2" charset="0"/>
              </a:rPr>
              <a:t>) ;</a:t>
            </a:r>
            <a:r>
              <a:rPr lang="en-US" sz="1800" dirty="0">
                <a:latin typeface="Roboto Slab" pitchFamily="2" charset="0"/>
                <a:ea typeface="Roboto Slab" pitchFamily="2" charset="0"/>
              </a:rPr>
              <a:t> ℎ</a:t>
            </a:r>
            <a:r>
              <a:rPr lang="en-US" sz="800" dirty="0">
                <a:latin typeface="Roboto Slab" pitchFamily="2" charset="0"/>
                <a:ea typeface="Roboto Slab" pitchFamily="2" charset="0"/>
              </a:rPr>
              <a:t>𝐿𝑆𝑇𝑀</a:t>
            </a:r>
            <a:r>
              <a:rPr lang="en-US" sz="1100" b="1" baseline="-25000" dirty="0">
                <a:latin typeface="Roboto Slab" pitchFamily="2" charset="0"/>
                <a:ea typeface="Roboto Slab" pitchFamily="2" charset="0"/>
              </a:rPr>
              <a:t>𝑃i</a:t>
            </a:r>
            <a:r>
              <a:rPr lang="en-US" dirty="0">
                <a:latin typeface="Roboto Slab" pitchFamily="2" charset="0"/>
                <a:ea typeface="Roboto Slab" pitchFamily="2" charset="0"/>
              </a:rPr>
              <a:t> -result from post level Bi-LSTM</a:t>
            </a:r>
          </a:p>
          <a:p>
            <a:r>
              <a:rPr lang="en-US" dirty="0">
                <a:latin typeface="Roboto Slab" pitchFamily="2" charset="0"/>
                <a:ea typeface="Roboto Slab" pitchFamily="2" charset="0"/>
              </a:rPr>
              <a:t>5)There is an event level Bi-LSTM formula, the difference is input X</a:t>
            </a:r>
            <a:r>
              <a:rPr lang="en-US" baseline="-25000" dirty="0">
                <a:latin typeface="Roboto Slab" pitchFamily="2" charset="0"/>
                <a:ea typeface="Roboto Slab" pitchFamily="2" charset="0"/>
              </a:rPr>
              <a:t>I</a:t>
            </a:r>
          </a:p>
          <a:p>
            <a:r>
              <a:rPr lang="en-US" dirty="0">
                <a:latin typeface="Roboto Slab" pitchFamily="2" charset="0"/>
                <a:ea typeface="Roboto Slab" pitchFamily="2" charset="0"/>
              </a:rPr>
              <a:t>Formula: </a:t>
            </a:r>
            <a:r>
              <a:rPr lang="en-US" sz="1800" dirty="0">
                <a:latin typeface="Roboto Slab" pitchFamily="2" charset="0"/>
                <a:ea typeface="Roboto Slab" pitchFamily="2" charset="0"/>
              </a:rPr>
              <a:t>ℎ</a:t>
            </a:r>
            <a:r>
              <a:rPr lang="en-US" sz="800" dirty="0">
                <a:latin typeface="Roboto Slab" pitchFamily="2" charset="0"/>
                <a:ea typeface="Roboto Slab" pitchFamily="2" charset="0"/>
              </a:rPr>
              <a:t>𝐸𝑉𝐸𝑁𝑇</a:t>
            </a:r>
            <a:r>
              <a:rPr lang="en-US" sz="1100" b="1" baseline="-25000" dirty="0">
                <a:latin typeface="Roboto Slab" pitchFamily="2" charset="0"/>
                <a:ea typeface="Roboto Slab" pitchFamily="2" charset="0"/>
              </a:rPr>
              <a:t>𝑖</a:t>
            </a:r>
            <a:r>
              <a:rPr lang="en-US" sz="800" dirty="0">
                <a:latin typeface="Roboto Slab" pitchFamily="2" charset="0"/>
                <a:ea typeface="Roboto Slab" pitchFamily="2" charset="0"/>
              </a:rPr>
              <a:t> </a:t>
            </a:r>
            <a:r>
              <a:rPr lang="en-US" sz="1800" dirty="0">
                <a:latin typeface="Roboto Slab" pitchFamily="2" charset="0"/>
                <a:ea typeface="Roboto Slab" pitchFamily="2" charset="0"/>
              </a:rPr>
              <a:t>= 𝐵𝑖𝐿𝑆𝑇𝑀(𝑋</a:t>
            </a:r>
            <a:r>
              <a:rPr lang="en-US" sz="800" dirty="0">
                <a:latin typeface="Roboto Slab" pitchFamily="2" charset="0"/>
                <a:ea typeface="Roboto Slab" pitchFamily="2" charset="0"/>
              </a:rPr>
              <a:t>𝐼 </a:t>
            </a:r>
            <a:r>
              <a:rPr lang="en-US" sz="1800" dirty="0">
                <a:latin typeface="Roboto Slab" pitchFamily="2" charset="0"/>
                <a:ea typeface="Roboto Slab" pitchFamily="2" charset="0"/>
              </a:rPr>
              <a:t>, ℎ</a:t>
            </a:r>
            <a:r>
              <a:rPr lang="en-US" sz="800" dirty="0">
                <a:latin typeface="Roboto Slab" pitchFamily="2" charset="0"/>
                <a:ea typeface="Roboto Slab" pitchFamily="2" charset="0"/>
              </a:rPr>
              <a:t>𝐸𝑉𝐸𝑁𝑇</a:t>
            </a:r>
            <a:r>
              <a:rPr lang="en-US" sz="1100" b="1" baseline="-25000" dirty="0">
                <a:latin typeface="Roboto Slab" pitchFamily="2" charset="0"/>
                <a:ea typeface="Roboto Slab" pitchFamily="2" charset="0"/>
              </a:rPr>
              <a:t>𝑖−1</a:t>
            </a:r>
            <a:r>
              <a:rPr lang="en-US" sz="800" dirty="0">
                <a:latin typeface="Roboto Slab" pitchFamily="2" charset="0"/>
                <a:ea typeface="Roboto Slab" pitchFamily="2" charset="0"/>
              </a:rPr>
              <a:t> </a:t>
            </a:r>
            <a:r>
              <a:rPr lang="en-US" sz="1800" dirty="0">
                <a:latin typeface="Roboto Slab" pitchFamily="2" charset="0"/>
                <a:ea typeface="Roboto Slab" pitchFamily="2" charset="0"/>
              </a:rPr>
              <a:t>) </a:t>
            </a:r>
            <a:r>
              <a:rPr lang="en-US" dirty="0">
                <a:latin typeface="Roboto Slab" pitchFamily="2" charset="0"/>
                <a:ea typeface="Roboto Slab" pitchFamily="2" charset="0"/>
              </a:rPr>
              <a:t> (</a:t>
            </a:r>
            <a:r>
              <a:rPr lang="en-US" dirty="0">
                <a:solidFill>
                  <a:srgbClr val="FF0000"/>
                </a:solidFill>
                <a:latin typeface="Roboto Slab" pitchFamily="2" charset="0"/>
                <a:ea typeface="Roboto Slab" pitchFamily="2" charset="0"/>
              </a:rPr>
              <a:t>4</a:t>
            </a:r>
            <a:r>
              <a:rPr lang="en-US" dirty="0">
                <a:latin typeface="Roboto Slab" pitchFamily="2" charset="0"/>
                <a:ea typeface="Roboto Slab" pitchFamily="2" charset="0"/>
              </a:rPr>
              <a:t>)</a:t>
            </a:r>
          </a:p>
          <a:p>
            <a:endParaRPr lang="en-US" dirty="0">
              <a:latin typeface="Roboto Slab" pitchFamily="2" charset="0"/>
              <a:ea typeface="Roboto Slab" pitchFamily="2" charset="0"/>
            </a:endParaRPr>
          </a:p>
          <a:p>
            <a:r>
              <a:rPr lang="en-US" dirty="0">
                <a:latin typeface="Roboto Slab" pitchFamily="2" charset="0"/>
                <a:ea typeface="Roboto Slab" pitchFamily="2" charset="0"/>
              </a:rPr>
              <a:t>6)Post level (y</a:t>
            </a:r>
            <a:r>
              <a:rPr lang="en-US" baseline="-25000" dirty="0">
                <a:latin typeface="Roboto Slab" pitchFamily="2" charset="0"/>
                <a:ea typeface="Roboto Slab" pitchFamily="2" charset="0"/>
              </a:rPr>
              <a:t>p</a:t>
            </a:r>
            <a:r>
              <a:rPr lang="en-US" dirty="0">
                <a:latin typeface="Roboto Slab" pitchFamily="2" charset="0"/>
                <a:ea typeface="Roboto Slab" pitchFamily="2" charset="0"/>
              </a:rPr>
              <a:t>) and Event level (y</a:t>
            </a:r>
            <a:r>
              <a:rPr lang="en-US" baseline="-25000" dirty="0">
                <a:latin typeface="Roboto Slab" pitchFamily="2" charset="0"/>
                <a:ea typeface="Roboto Slab" pitchFamily="2" charset="0"/>
              </a:rPr>
              <a:t>e</a:t>
            </a:r>
            <a:r>
              <a:rPr lang="en-US" dirty="0">
                <a:latin typeface="Roboto Slab" pitchFamily="2" charset="0"/>
                <a:ea typeface="Roboto Slab" pitchFamily="2" charset="0"/>
              </a:rPr>
              <a:t>) Classifiers</a:t>
            </a:r>
            <a:br>
              <a:rPr lang="en-US" dirty="0">
                <a:latin typeface="Roboto Slab" pitchFamily="2" charset="0"/>
                <a:ea typeface="Roboto Slab" pitchFamily="2" charset="0"/>
              </a:rPr>
            </a:br>
            <a:r>
              <a:rPr lang="en-US" dirty="0">
                <a:latin typeface="Roboto Slab" pitchFamily="2" charset="0"/>
                <a:ea typeface="Roboto Slab" pitchFamily="2" charset="0"/>
              </a:rPr>
              <a:t>Formulas: 𝑦</a:t>
            </a:r>
            <a:r>
              <a:rPr lang="en-US" sz="800" dirty="0">
                <a:latin typeface="Roboto Slab" pitchFamily="2" charset="0"/>
                <a:ea typeface="Roboto Slab" pitchFamily="2" charset="0"/>
              </a:rPr>
              <a:t>𝑝 </a:t>
            </a:r>
            <a:r>
              <a:rPr lang="en-US" dirty="0">
                <a:latin typeface="Roboto Slab" pitchFamily="2" charset="0"/>
                <a:ea typeface="Roboto Slab" pitchFamily="2" charset="0"/>
              </a:rPr>
              <a:t>= 𝑠𝑜𝑓𝑡 𝑚𝑎𝑥( 𝑊</a:t>
            </a:r>
            <a:r>
              <a:rPr lang="en-US" sz="800" dirty="0">
                <a:latin typeface="Roboto Slab" pitchFamily="2" charset="0"/>
                <a:ea typeface="Roboto Slab" pitchFamily="2" charset="0"/>
              </a:rPr>
              <a:t>𝑝 </a:t>
            </a:r>
            <a:r>
              <a:rPr lang="en-US" dirty="0">
                <a:latin typeface="Roboto Slab" pitchFamily="2" charset="0"/>
                <a:ea typeface="Roboto Slab" pitchFamily="2" charset="0"/>
              </a:rPr>
              <a:t>∗ ℎ</a:t>
            </a:r>
            <a:r>
              <a:rPr lang="en-US" sz="800" dirty="0">
                <a:latin typeface="Roboto Slab" pitchFamily="2" charset="0"/>
                <a:ea typeface="Roboto Slab" pitchFamily="2" charset="0"/>
              </a:rPr>
              <a:t>𝐿𝑆𝑇𝑀</a:t>
            </a:r>
            <a:r>
              <a:rPr lang="en-US" sz="1100" b="1" baseline="-25000" dirty="0">
                <a:latin typeface="Roboto Slab" pitchFamily="2" charset="0"/>
                <a:ea typeface="Roboto Slab" pitchFamily="2" charset="0"/>
              </a:rPr>
              <a:t>𝑝|𝑐|</a:t>
            </a:r>
            <a:r>
              <a:rPr lang="en-US" sz="800" dirty="0">
                <a:latin typeface="Roboto Slab" pitchFamily="2" charset="0"/>
                <a:ea typeface="Roboto Slab" pitchFamily="2" charset="0"/>
              </a:rPr>
              <a:t> </a:t>
            </a:r>
            <a:r>
              <a:rPr lang="en-US" dirty="0">
                <a:latin typeface="Roboto Slab" pitchFamily="2" charset="0"/>
                <a:ea typeface="Roboto Slab" pitchFamily="2" charset="0"/>
              </a:rPr>
              <a:t>+ 𝑏</a:t>
            </a:r>
            <a:r>
              <a:rPr lang="en-US" sz="800" dirty="0">
                <a:latin typeface="Roboto Slab" pitchFamily="2" charset="0"/>
                <a:ea typeface="Roboto Slab" pitchFamily="2" charset="0"/>
              </a:rPr>
              <a:t>𝑝</a:t>
            </a:r>
            <a:r>
              <a:rPr lang="en-US" dirty="0">
                <a:latin typeface="Roboto Slab" pitchFamily="2" charset="0"/>
                <a:ea typeface="Roboto Slab" pitchFamily="2" charset="0"/>
              </a:rPr>
              <a:t>), 𝑦</a:t>
            </a:r>
            <a:r>
              <a:rPr lang="en-US" sz="800" dirty="0">
                <a:latin typeface="Roboto Slab" pitchFamily="2" charset="0"/>
                <a:ea typeface="Roboto Slab" pitchFamily="2" charset="0"/>
              </a:rPr>
              <a:t>𝑒 </a:t>
            </a:r>
            <a:r>
              <a:rPr lang="en-US" dirty="0">
                <a:latin typeface="Roboto Slab" pitchFamily="2" charset="0"/>
                <a:ea typeface="Roboto Slab" pitchFamily="2" charset="0"/>
              </a:rPr>
              <a:t>= 𝑠𝑜𝑓𝑡 𝑚𝑎𝑥( 𝑊</a:t>
            </a:r>
            <a:r>
              <a:rPr lang="en-US" sz="800" dirty="0">
                <a:latin typeface="Roboto Slab" pitchFamily="2" charset="0"/>
                <a:ea typeface="Roboto Slab" pitchFamily="2" charset="0"/>
              </a:rPr>
              <a:t>𝑒 </a:t>
            </a:r>
            <a:r>
              <a:rPr lang="en-US" dirty="0">
                <a:latin typeface="Roboto Slab" pitchFamily="2" charset="0"/>
                <a:ea typeface="Roboto Slab" pitchFamily="2" charset="0"/>
              </a:rPr>
              <a:t>∗ ℎ</a:t>
            </a:r>
            <a:r>
              <a:rPr lang="en-US" sz="800" dirty="0">
                <a:latin typeface="Roboto Slab" pitchFamily="2" charset="0"/>
                <a:ea typeface="Roboto Slab" pitchFamily="2" charset="0"/>
              </a:rPr>
              <a:t>𝐸𝑉𝐸𝑁𝑇</a:t>
            </a:r>
            <a:r>
              <a:rPr lang="en-US" sz="1100" b="1" baseline="-25000" dirty="0">
                <a:latin typeface="Roboto Slab" pitchFamily="2" charset="0"/>
                <a:ea typeface="Roboto Slab" pitchFamily="2" charset="0"/>
              </a:rPr>
              <a:t>|𝑐|</a:t>
            </a:r>
            <a:r>
              <a:rPr lang="en-US" sz="800" baseline="-25000" dirty="0">
                <a:latin typeface="Roboto Slab" pitchFamily="2" charset="0"/>
                <a:ea typeface="Roboto Slab" pitchFamily="2" charset="0"/>
              </a:rPr>
              <a:t> </a:t>
            </a:r>
            <a:r>
              <a:rPr lang="en-US" dirty="0">
                <a:latin typeface="Roboto Slab" pitchFamily="2" charset="0"/>
                <a:ea typeface="Roboto Slab" pitchFamily="2" charset="0"/>
              </a:rPr>
              <a:t>+ 𝑏</a:t>
            </a:r>
            <a:r>
              <a:rPr lang="en-US" sz="800" dirty="0">
                <a:latin typeface="Roboto Slab" pitchFamily="2" charset="0"/>
                <a:ea typeface="Roboto Slab" pitchFamily="2" charset="0"/>
              </a:rPr>
              <a:t>𝑒</a:t>
            </a:r>
            <a:r>
              <a:rPr lang="en-US" dirty="0">
                <a:latin typeface="Roboto Slab" pitchFamily="2" charset="0"/>
                <a:ea typeface="Roboto Slab" pitchFamily="2" charset="0"/>
              </a:rPr>
              <a:t>)  (</a:t>
            </a:r>
            <a:r>
              <a:rPr lang="en-US" dirty="0">
                <a:solidFill>
                  <a:srgbClr val="FF0000"/>
                </a:solidFill>
                <a:latin typeface="Roboto Slab" pitchFamily="2" charset="0"/>
                <a:ea typeface="Roboto Slab" pitchFamily="2" charset="0"/>
              </a:rPr>
              <a:t>5</a:t>
            </a:r>
            <a:r>
              <a:rPr lang="en-US" dirty="0">
                <a:latin typeface="Roboto Slab" pitchFamily="2" charset="0"/>
                <a:ea typeface="Roboto Slab" pitchFamily="2" charset="0"/>
              </a:rPr>
              <a:t>); </a:t>
            </a:r>
            <a:r>
              <a:rPr lang="en-US" b="1" dirty="0" err="1">
                <a:latin typeface="Roboto Slab" pitchFamily="2" charset="0"/>
                <a:ea typeface="Roboto Slab" pitchFamily="2" charset="0"/>
              </a:rPr>
              <a:t>W</a:t>
            </a:r>
            <a:r>
              <a:rPr lang="en-US" b="1" baseline="-25000" dirty="0" err="1">
                <a:latin typeface="Roboto Slab" pitchFamily="2" charset="0"/>
                <a:ea typeface="Roboto Slab" pitchFamily="2" charset="0"/>
              </a:rPr>
              <a:t>p</a:t>
            </a:r>
            <a:r>
              <a:rPr lang="en-US" b="1" dirty="0">
                <a:latin typeface="Roboto Slab" pitchFamily="2" charset="0"/>
                <a:ea typeface="Roboto Slab" pitchFamily="2" charset="0"/>
              </a:rPr>
              <a:t>/W</a:t>
            </a:r>
            <a:r>
              <a:rPr lang="en-US" b="1" baseline="-25000" dirty="0">
                <a:latin typeface="Roboto Slab" pitchFamily="2" charset="0"/>
                <a:ea typeface="Roboto Slab" pitchFamily="2" charset="0"/>
              </a:rPr>
              <a:t>e </a:t>
            </a:r>
            <a:r>
              <a:rPr lang="en-US" dirty="0">
                <a:latin typeface="Roboto Slab" pitchFamily="2" charset="0"/>
                <a:ea typeface="Roboto Slab" pitchFamily="2" charset="0"/>
              </a:rPr>
              <a:t>- weights of fully connected  layers, </a:t>
            </a:r>
            <a:r>
              <a:rPr lang="en-US" b="1" dirty="0" err="1">
                <a:latin typeface="Roboto Slab" pitchFamily="2" charset="0"/>
                <a:ea typeface="Roboto Slab" pitchFamily="2" charset="0"/>
              </a:rPr>
              <a:t>b</a:t>
            </a:r>
            <a:r>
              <a:rPr lang="en-US" b="1" baseline="-25000" dirty="0" err="1">
                <a:latin typeface="Roboto Slab" pitchFamily="2" charset="0"/>
                <a:ea typeface="Roboto Slab" pitchFamily="2" charset="0"/>
              </a:rPr>
              <a:t>p</a:t>
            </a:r>
            <a:r>
              <a:rPr lang="en-US" b="1" dirty="0">
                <a:latin typeface="Roboto Slab" pitchFamily="2" charset="0"/>
                <a:ea typeface="Roboto Slab" pitchFamily="2" charset="0"/>
              </a:rPr>
              <a:t>/b</a:t>
            </a:r>
            <a:r>
              <a:rPr lang="en-US" b="1" baseline="-25000" dirty="0">
                <a:latin typeface="Roboto Slab" pitchFamily="2" charset="0"/>
                <a:ea typeface="Roboto Slab" pitchFamily="2" charset="0"/>
              </a:rPr>
              <a:t>e </a:t>
            </a:r>
            <a:r>
              <a:rPr lang="en-US" dirty="0">
                <a:latin typeface="Roboto Slab" pitchFamily="2" charset="0"/>
                <a:ea typeface="Roboto Slab" pitchFamily="2" charset="0"/>
              </a:rPr>
              <a:t>- biases</a:t>
            </a:r>
          </a:p>
          <a:p>
            <a:endParaRPr lang="en-US" dirty="0">
              <a:latin typeface="Roboto Slab" pitchFamily="2" charset="0"/>
              <a:ea typeface="Roboto Slab" pitchFamily="2" charset="0"/>
            </a:endParaRPr>
          </a:p>
          <a:p>
            <a:r>
              <a:rPr lang="en-US" dirty="0">
                <a:latin typeface="Roboto Slab" pitchFamily="2" charset="0"/>
                <a:ea typeface="Roboto Slab" pitchFamily="2" charset="0"/>
              </a:rPr>
              <a:t>7)Adam optimizer used as attenuation factor in back-propagation.</a:t>
            </a:r>
          </a:p>
          <a:p>
            <a:r>
              <a:rPr lang="en-US" dirty="0">
                <a:latin typeface="Roboto Slab" pitchFamily="2" charset="0"/>
                <a:ea typeface="Roboto Slab" pitchFamily="2" charset="0"/>
              </a:rPr>
              <a:t>Formulas: 𝑔</a:t>
            </a:r>
            <a:r>
              <a:rPr lang="en-US" sz="800" dirty="0">
                <a:latin typeface="Roboto Slab" pitchFamily="2" charset="0"/>
                <a:ea typeface="Roboto Slab" pitchFamily="2" charset="0"/>
              </a:rPr>
              <a:t>𝑒 </a:t>
            </a:r>
            <a:r>
              <a:rPr lang="en-US" dirty="0">
                <a:latin typeface="Roboto Slab" pitchFamily="2" charset="0"/>
                <a:ea typeface="Roboto Slab" pitchFamily="2" charset="0"/>
              </a:rPr>
              <a:t>= 𝛻</a:t>
            </a:r>
            <a:r>
              <a:rPr lang="en-US" sz="800" dirty="0">
                <a:latin typeface="Roboto Slab" pitchFamily="2" charset="0"/>
                <a:ea typeface="Roboto Slab" pitchFamily="2" charset="0"/>
              </a:rPr>
              <a:t>𝜃</a:t>
            </a:r>
            <a:r>
              <a:rPr lang="en-US" sz="1100" b="1" baseline="-25000" dirty="0">
                <a:latin typeface="Roboto Slab" pitchFamily="2" charset="0"/>
                <a:ea typeface="Roboto Slab" pitchFamily="2" charset="0"/>
              </a:rPr>
              <a:t>𝑡−1</a:t>
            </a:r>
            <a:r>
              <a:rPr lang="en-US" sz="800" dirty="0">
                <a:latin typeface="Roboto Slab" pitchFamily="2" charset="0"/>
                <a:ea typeface="Roboto Slab" pitchFamily="2" charset="0"/>
              </a:rPr>
              <a:t> </a:t>
            </a:r>
            <a:r>
              <a:rPr lang="en-US" dirty="0">
                <a:latin typeface="Roboto Slab" pitchFamily="2" charset="0"/>
                <a:ea typeface="Roboto Slab" pitchFamily="2" charset="0"/>
              </a:rPr>
              <a:t>𝑓(𝜃</a:t>
            </a:r>
            <a:r>
              <a:rPr lang="en-US" sz="800" dirty="0">
                <a:latin typeface="Roboto Slab" pitchFamily="2" charset="0"/>
                <a:ea typeface="Roboto Slab" pitchFamily="2" charset="0"/>
              </a:rPr>
              <a:t>𝑡−1</a:t>
            </a:r>
            <a:r>
              <a:rPr lang="en-US" dirty="0">
                <a:latin typeface="Roboto Slab" pitchFamily="2" charset="0"/>
                <a:ea typeface="Roboto Slab" pitchFamily="2" charset="0"/>
              </a:rPr>
              <a:t>) , 𝑚</a:t>
            </a:r>
            <a:r>
              <a:rPr lang="en-US" sz="800" dirty="0">
                <a:latin typeface="Roboto Slab" pitchFamily="2" charset="0"/>
                <a:ea typeface="Roboto Slab" pitchFamily="2" charset="0"/>
              </a:rPr>
              <a:t>𝑡 </a:t>
            </a:r>
            <a:r>
              <a:rPr lang="en-US" dirty="0">
                <a:latin typeface="Roboto Slab" pitchFamily="2" charset="0"/>
                <a:ea typeface="Roboto Slab" pitchFamily="2" charset="0"/>
              </a:rPr>
              <a:t>= 𝜇 ∗ 𝑚</a:t>
            </a:r>
            <a:r>
              <a:rPr lang="en-US" sz="800" dirty="0">
                <a:latin typeface="Roboto Slab" pitchFamily="2" charset="0"/>
                <a:ea typeface="Roboto Slab" pitchFamily="2" charset="0"/>
              </a:rPr>
              <a:t>𝑡−1 </a:t>
            </a:r>
            <a:r>
              <a:rPr lang="en-US" dirty="0">
                <a:latin typeface="Roboto Slab" pitchFamily="2" charset="0"/>
                <a:ea typeface="Roboto Slab" pitchFamily="2" charset="0"/>
              </a:rPr>
              <a:t>+ (1 − 𝜇) ∗ 𝑔</a:t>
            </a:r>
            <a:r>
              <a:rPr lang="en-US" baseline="-25000" dirty="0">
                <a:latin typeface="Roboto Slab" pitchFamily="2" charset="0"/>
                <a:ea typeface="Roboto Slab" pitchFamily="2" charset="0"/>
              </a:rPr>
              <a:t>𝑡</a:t>
            </a:r>
            <a:r>
              <a:rPr lang="en-US" dirty="0">
                <a:latin typeface="Roboto Slab" pitchFamily="2" charset="0"/>
                <a:ea typeface="Roboto Slab" pitchFamily="2" charset="0"/>
              </a:rPr>
              <a:t> , 𝑛</a:t>
            </a:r>
            <a:r>
              <a:rPr lang="en-US" sz="800" dirty="0">
                <a:latin typeface="Roboto Slab" pitchFamily="2" charset="0"/>
                <a:ea typeface="Roboto Slab" pitchFamily="2" charset="0"/>
              </a:rPr>
              <a:t>𝑡 </a:t>
            </a:r>
            <a:r>
              <a:rPr lang="en-US" dirty="0">
                <a:latin typeface="Roboto Slab" pitchFamily="2" charset="0"/>
                <a:ea typeface="Roboto Slab" pitchFamily="2" charset="0"/>
              </a:rPr>
              <a:t>= 𝜈 ∗ 𝑛</a:t>
            </a:r>
            <a:r>
              <a:rPr lang="en-US" sz="800" dirty="0">
                <a:latin typeface="Roboto Slab" pitchFamily="2" charset="0"/>
                <a:ea typeface="Roboto Slab" pitchFamily="2" charset="0"/>
              </a:rPr>
              <a:t>𝑡−1 </a:t>
            </a:r>
            <a:r>
              <a:rPr lang="en-US" dirty="0">
                <a:latin typeface="Roboto Slab" pitchFamily="2" charset="0"/>
                <a:ea typeface="Roboto Slab" pitchFamily="2" charset="0"/>
              </a:rPr>
              <a:t>+ (1 − 𝜈) ∗ 𝑔</a:t>
            </a:r>
            <a:r>
              <a:rPr lang="en-US" baseline="-25000" dirty="0">
                <a:latin typeface="Roboto Slab" pitchFamily="2" charset="0"/>
                <a:ea typeface="Roboto Slab" pitchFamily="2" charset="0"/>
              </a:rPr>
              <a:t>𝑡</a:t>
            </a:r>
            <a:r>
              <a:rPr lang="en-US" baseline="30000" dirty="0">
                <a:latin typeface="Roboto Slab" pitchFamily="2" charset="0"/>
                <a:ea typeface="Roboto Slab" pitchFamily="2" charset="0"/>
              </a:rPr>
              <a:t>2</a:t>
            </a:r>
            <a:r>
              <a:rPr lang="en-US" dirty="0">
                <a:latin typeface="Roboto Slab" pitchFamily="2" charset="0"/>
                <a:ea typeface="Roboto Slab" pitchFamily="2" charset="0"/>
              </a:rPr>
              <a:t> , 𝑚̂</a:t>
            </a:r>
            <a:r>
              <a:rPr lang="en-US" sz="800" dirty="0">
                <a:latin typeface="Roboto Slab" pitchFamily="2" charset="0"/>
                <a:ea typeface="Roboto Slab" pitchFamily="2" charset="0"/>
              </a:rPr>
              <a:t>𝑡 </a:t>
            </a:r>
            <a:r>
              <a:rPr lang="en-US" dirty="0">
                <a:latin typeface="Roboto Slab" pitchFamily="2" charset="0"/>
                <a:ea typeface="Roboto Slab" pitchFamily="2" charset="0"/>
              </a:rPr>
              <a:t>= 𝑚</a:t>
            </a:r>
            <a:r>
              <a:rPr lang="en-US" baseline="-25000" dirty="0">
                <a:latin typeface="Roboto Slab" pitchFamily="2" charset="0"/>
                <a:ea typeface="Roboto Slab" pitchFamily="2" charset="0"/>
              </a:rPr>
              <a:t>𝑡</a:t>
            </a:r>
            <a:r>
              <a:rPr lang="en-US" dirty="0">
                <a:latin typeface="Roboto Slab" pitchFamily="2" charset="0"/>
                <a:ea typeface="Roboto Slab" pitchFamily="2" charset="0"/>
              </a:rPr>
              <a:t>/1 − 𝜇</a:t>
            </a:r>
            <a:r>
              <a:rPr lang="en-US" baseline="30000" dirty="0">
                <a:latin typeface="Roboto Slab" pitchFamily="2" charset="0"/>
                <a:ea typeface="Roboto Slab" pitchFamily="2" charset="0"/>
              </a:rPr>
              <a:t>𝑡</a:t>
            </a:r>
            <a:r>
              <a:rPr lang="en-US" dirty="0">
                <a:latin typeface="Roboto Slab" pitchFamily="2" charset="0"/>
                <a:ea typeface="Roboto Slab" pitchFamily="2" charset="0"/>
              </a:rPr>
              <a:t>  (</a:t>
            </a:r>
            <a:r>
              <a:rPr lang="en-US" dirty="0">
                <a:solidFill>
                  <a:srgbClr val="FF0000"/>
                </a:solidFill>
                <a:latin typeface="Roboto Slab" pitchFamily="2" charset="0"/>
                <a:ea typeface="Roboto Slab" pitchFamily="2" charset="0"/>
              </a:rPr>
              <a:t>6</a:t>
            </a:r>
            <a:r>
              <a:rPr lang="en-US" dirty="0">
                <a:latin typeface="Roboto Slab" pitchFamily="2" charset="0"/>
                <a:ea typeface="Roboto Slab" pitchFamily="2" charset="0"/>
              </a:rPr>
              <a:t>)</a:t>
            </a:r>
          </a:p>
          <a:p>
            <a:r>
              <a:rPr lang="en-US" dirty="0">
                <a:latin typeface="Roboto Slab" pitchFamily="2" charset="0"/>
                <a:ea typeface="Roboto Slab" pitchFamily="2" charset="0"/>
              </a:rPr>
              <a:t>	𝑛̂</a:t>
            </a:r>
            <a:r>
              <a:rPr lang="en-US" sz="800" dirty="0">
                <a:latin typeface="Roboto Slab" pitchFamily="2" charset="0"/>
                <a:ea typeface="Roboto Slab" pitchFamily="2" charset="0"/>
              </a:rPr>
              <a:t>𝑡 </a:t>
            </a:r>
            <a:r>
              <a:rPr lang="en-US" dirty="0">
                <a:latin typeface="Roboto Slab" pitchFamily="2" charset="0"/>
                <a:ea typeface="Roboto Slab" pitchFamily="2" charset="0"/>
              </a:rPr>
              <a:t>= 𝑛</a:t>
            </a:r>
            <a:r>
              <a:rPr lang="en-US" baseline="-25000" dirty="0">
                <a:latin typeface="Roboto Slab" pitchFamily="2" charset="0"/>
                <a:ea typeface="Roboto Slab" pitchFamily="2" charset="0"/>
              </a:rPr>
              <a:t>𝑡</a:t>
            </a:r>
            <a:r>
              <a:rPr lang="en-US" dirty="0">
                <a:latin typeface="Roboto Slab" pitchFamily="2" charset="0"/>
                <a:ea typeface="Roboto Slab" pitchFamily="2" charset="0"/>
              </a:rPr>
              <a:t>/1 − 𝜈</a:t>
            </a:r>
            <a:r>
              <a:rPr lang="en-US" baseline="30000" dirty="0">
                <a:latin typeface="Roboto Slab" pitchFamily="2" charset="0"/>
                <a:ea typeface="Roboto Slab" pitchFamily="2" charset="0"/>
              </a:rPr>
              <a:t>𝑡</a:t>
            </a:r>
            <a:r>
              <a:rPr lang="en-US" dirty="0">
                <a:latin typeface="Roboto Slab" pitchFamily="2" charset="0"/>
                <a:ea typeface="Roboto Slab" pitchFamily="2" charset="0"/>
              </a:rPr>
              <a:t>, 𝛥𝜃</a:t>
            </a:r>
            <a:r>
              <a:rPr lang="en-US" baseline="-25000" dirty="0">
                <a:latin typeface="Roboto Slab" pitchFamily="2" charset="0"/>
                <a:ea typeface="Roboto Slab" pitchFamily="2" charset="0"/>
              </a:rPr>
              <a:t>𝑡</a:t>
            </a:r>
            <a:r>
              <a:rPr lang="en-US" baseline="30000" dirty="0">
                <a:latin typeface="Roboto Slab" pitchFamily="2" charset="0"/>
                <a:ea typeface="Roboto Slab" pitchFamily="2" charset="0"/>
              </a:rPr>
              <a:t>𝑒</a:t>
            </a:r>
            <a:r>
              <a:rPr lang="en-US" sz="800" dirty="0">
                <a:latin typeface="Roboto Slab" pitchFamily="2" charset="0"/>
                <a:ea typeface="Roboto Slab" pitchFamily="2" charset="0"/>
              </a:rPr>
              <a:t> </a:t>
            </a:r>
            <a:r>
              <a:rPr lang="en-US" dirty="0">
                <a:latin typeface="Roboto Slab" pitchFamily="2" charset="0"/>
                <a:ea typeface="Roboto Slab" pitchFamily="2" charset="0"/>
              </a:rPr>
              <a:t>= − 𝜂 ∗ 𝑚̂</a:t>
            </a:r>
            <a:r>
              <a:rPr lang="en-US" baseline="-25000" dirty="0">
                <a:latin typeface="Roboto Slab" pitchFamily="2" charset="0"/>
                <a:ea typeface="Roboto Slab" pitchFamily="2" charset="0"/>
              </a:rPr>
              <a:t>𝑡</a:t>
            </a:r>
            <a:r>
              <a:rPr lang="en-US" baseline="30000" dirty="0">
                <a:latin typeface="Roboto Slab" pitchFamily="2" charset="0"/>
                <a:ea typeface="Roboto Slab" pitchFamily="2" charset="0"/>
              </a:rPr>
              <a:t>𝑒</a:t>
            </a:r>
            <a:r>
              <a:rPr lang="en-US" dirty="0">
                <a:latin typeface="Roboto Slab" pitchFamily="2" charset="0"/>
                <a:ea typeface="Roboto Slab" pitchFamily="2" charset="0"/>
              </a:rPr>
              <a:t> / √𝑛̂</a:t>
            </a:r>
            <a:r>
              <a:rPr lang="en-US" baseline="-25000" dirty="0">
                <a:latin typeface="Roboto Slab" pitchFamily="2" charset="0"/>
                <a:ea typeface="Roboto Slab" pitchFamily="2" charset="0"/>
              </a:rPr>
              <a:t>𝑡</a:t>
            </a:r>
            <a:r>
              <a:rPr lang="en-US" baseline="30000" dirty="0">
                <a:latin typeface="Roboto Slab" pitchFamily="2" charset="0"/>
                <a:ea typeface="Roboto Slab" pitchFamily="2" charset="0"/>
              </a:rPr>
              <a:t>𝑒</a:t>
            </a:r>
            <a:r>
              <a:rPr lang="en-US" dirty="0">
                <a:latin typeface="Roboto Slab" pitchFamily="2" charset="0"/>
                <a:ea typeface="Roboto Slab" pitchFamily="2" charset="0"/>
              </a:rPr>
              <a:t> + 𝜀 (</a:t>
            </a:r>
            <a:r>
              <a:rPr lang="en-US" dirty="0">
                <a:solidFill>
                  <a:srgbClr val="FF0000"/>
                </a:solidFill>
                <a:latin typeface="Roboto Slab" pitchFamily="2" charset="0"/>
                <a:ea typeface="Roboto Slab" pitchFamily="2" charset="0"/>
              </a:rPr>
              <a:t>7</a:t>
            </a:r>
            <a:r>
              <a:rPr lang="en-US" dirty="0">
                <a:latin typeface="Roboto Slab" pitchFamily="2" charset="0"/>
                <a:ea typeface="Roboto Slab" pitchFamily="2" charset="0"/>
              </a:rPr>
              <a:t>)</a:t>
            </a:r>
          </a:p>
          <a:p>
            <a:r>
              <a:rPr lang="en-US" dirty="0">
                <a:latin typeface="Roboto Slab" pitchFamily="2" charset="0"/>
                <a:ea typeface="Roboto Slab" pitchFamily="2" charset="0"/>
              </a:rPr>
              <a:t>	 𝛥𝜃</a:t>
            </a:r>
            <a:r>
              <a:rPr lang="en-US" baseline="-25000" dirty="0">
                <a:latin typeface="Roboto Slab" pitchFamily="2" charset="0"/>
                <a:ea typeface="Roboto Slab" pitchFamily="2" charset="0"/>
              </a:rPr>
              <a:t>𝑡</a:t>
            </a:r>
            <a:r>
              <a:rPr lang="en-US" baseline="30000" dirty="0">
                <a:latin typeface="Roboto Slab" pitchFamily="2" charset="0"/>
                <a:ea typeface="Roboto Slab" pitchFamily="2" charset="0"/>
              </a:rPr>
              <a:t>𝑝</a:t>
            </a:r>
            <a:r>
              <a:rPr lang="en-US" sz="800" dirty="0">
                <a:latin typeface="Roboto Slab" pitchFamily="2" charset="0"/>
                <a:ea typeface="Roboto Slab" pitchFamily="2" charset="0"/>
              </a:rPr>
              <a:t> </a:t>
            </a:r>
            <a:r>
              <a:rPr lang="en-US" dirty="0">
                <a:latin typeface="Roboto Slab" pitchFamily="2" charset="0"/>
                <a:ea typeface="Roboto Slab" pitchFamily="2" charset="0"/>
              </a:rPr>
              <a:t>= −（𝜂 ∗ 𝑚̂</a:t>
            </a:r>
            <a:r>
              <a:rPr lang="en-US" baseline="-25000" dirty="0">
                <a:latin typeface="Roboto Slab" pitchFamily="2" charset="0"/>
                <a:ea typeface="Roboto Slab" pitchFamily="2" charset="0"/>
              </a:rPr>
              <a:t>𝑡</a:t>
            </a:r>
            <a:r>
              <a:rPr lang="en-US" baseline="30000" dirty="0">
                <a:latin typeface="Roboto Slab" pitchFamily="2" charset="0"/>
                <a:ea typeface="Roboto Slab" pitchFamily="2" charset="0"/>
              </a:rPr>
              <a:t>𝑝</a:t>
            </a:r>
            <a:r>
              <a:rPr lang="en-US" sz="800" dirty="0">
                <a:latin typeface="Roboto Slab" pitchFamily="2" charset="0"/>
                <a:ea typeface="Roboto Slab" pitchFamily="2" charset="0"/>
              </a:rPr>
              <a:t> </a:t>
            </a:r>
            <a:r>
              <a:rPr lang="en-US" dirty="0">
                <a:latin typeface="Roboto Slab" pitchFamily="2" charset="0"/>
                <a:ea typeface="Roboto Slab" pitchFamily="2" charset="0"/>
              </a:rPr>
              <a:t>/√𝑛̂</a:t>
            </a:r>
            <a:r>
              <a:rPr lang="en-US" baseline="-25000" dirty="0">
                <a:latin typeface="Roboto Slab" pitchFamily="2" charset="0"/>
                <a:ea typeface="Roboto Slab" pitchFamily="2" charset="0"/>
              </a:rPr>
              <a:t>𝑡</a:t>
            </a:r>
            <a:r>
              <a:rPr lang="en-US" baseline="30000" dirty="0">
                <a:latin typeface="Roboto Slab" pitchFamily="2" charset="0"/>
                <a:ea typeface="Roboto Slab" pitchFamily="2" charset="0"/>
              </a:rPr>
              <a:t>𝑝</a:t>
            </a:r>
            <a:r>
              <a:rPr lang="en-US" sz="800" dirty="0">
                <a:latin typeface="Roboto Slab" pitchFamily="2" charset="0"/>
                <a:ea typeface="Roboto Slab" pitchFamily="2" charset="0"/>
              </a:rPr>
              <a:t> </a:t>
            </a:r>
            <a:r>
              <a:rPr lang="en-US" dirty="0">
                <a:latin typeface="Roboto Slab" pitchFamily="2" charset="0"/>
                <a:ea typeface="Roboto Slab" pitchFamily="2" charset="0"/>
              </a:rPr>
              <a:t>+ 𝜀 ）∗ 𝛽  (</a:t>
            </a:r>
            <a:r>
              <a:rPr lang="en-US" dirty="0">
                <a:solidFill>
                  <a:srgbClr val="FF0000"/>
                </a:solidFill>
                <a:latin typeface="Roboto Slab" pitchFamily="2" charset="0"/>
                <a:ea typeface="Roboto Slab" pitchFamily="2" charset="0"/>
              </a:rPr>
              <a:t>8</a:t>
            </a:r>
            <a:r>
              <a:rPr lang="en-US" dirty="0">
                <a:latin typeface="Roboto Slab" pitchFamily="2" charset="0"/>
                <a:ea typeface="Roboto Slab" pitchFamily="2" charset="0"/>
              </a:rPr>
              <a:t>)</a:t>
            </a:r>
          </a:p>
          <a:p>
            <a:r>
              <a:rPr lang="en-US" dirty="0">
                <a:latin typeface="Roboto Slab" pitchFamily="2" charset="0"/>
                <a:ea typeface="Roboto Slab" pitchFamily="2" charset="0"/>
              </a:rPr>
              <a:t>Where </a:t>
            </a:r>
            <a:r>
              <a:rPr lang="en-US" b="1" dirty="0">
                <a:latin typeface="Roboto Slab" pitchFamily="2" charset="0"/>
                <a:ea typeface="Roboto Slab" pitchFamily="2" charset="0"/>
              </a:rPr>
              <a:t>𝑚̂</a:t>
            </a:r>
            <a:r>
              <a:rPr lang="en-US" sz="800" b="1" dirty="0">
                <a:latin typeface="Roboto Slab" pitchFamily="2" charset="0"/>
                <a:ea typeface="Roboto Slab" pitchFamily="2" charset="0"/>
              </a:rPr>
              <a:t>𝑡 </a:t>
            </a:r>
            <a:r>
              <a:rPr lang="en-US" b="1" dirty="0">
                <a:latin typeface="Roboto Slab" pitchFamily="2" charset="0"/>
                <a:ea typeface="Roboto Slab" pitchFamily="2" charset="0"/>
              </a:rPr>
              <a:t>, 𝑛̂</a:t>
            </a:r>
            <a:r>
              <a:rPr lang="en-US" sz="800" b="1" dirty="0">
                <a:latin typeface="Roboto Slab" pitchFamily="2" charset="0"/>
                <a:ea typeface="Roboto Slab" pitchFamily="2" charset="0"/>
              </a:rPr>
              <a:t>𝑡</a:t>
            </a:r>
            <a:r>
              <a:rPr lang="en-US" b="1" dirty="0">
                <a:latin typeface="Roboto Slab" pitchFamily="2" charset="0"/>
                <a:ea typeface="Roboto Slab" pitchFamily="2" charset="0"/>
              </a:rPr>
              <a:t> </a:t>
            </a:r>
            <a:r>
              <a:rPr lang="en-US" dirty="0">
                <a:latin typeface="Roboto Slab" pitchFamily="2" charset="0"/>
                <a:ea typeface="Roboto Slab" pitchFamily="2" charset="0"/>
              </a:rPr>
              <a:t>are </a:t>
            </a:r>
            <a:r>
              <a:rPr lang="en-US" b="1" dirty="0">
                <a:latin typeface="Roboto Slab" pitchFamily="2" charset="0"/>
                <a:ea typeface="Roboto Slab" pitchFamily="2" charset="0"/>
              </a:rPr>
              <a:t>corrections</a:t>
            </a:r>
            <a:r>
              <a:rPr lang="en-US" dirty="0">
                <a:latin typeface="Roboto Slab" pitchFamily="2" charset="0"/>
                <a:ea typeface="Roboto Slab" pitchFamily="2" charset="0"/>
              </a:rPr>
              <a:t> of </a:t>
            </a:r>
            <a:r>
              <a:rPr lang="en-US" b="1" dirty="0">
                <a:latin typeface="Roboto Slab" pitchFamily="2" charset="0"/>
                <a:ea typeface="Roboto Slab" pitchFamily="2" charset="0"/>
              </a:rPr>
              <a:t>𝑚</a:t>
            </a:r>
            <a:r>
              <a:rPr lang="en-US" sz="800" b="1" dirty="0">
                <a:latin typeface="Roboto Slab" pitchFamily="2" charset="0"/>
                <a:ea typeface="Roboto Slab" pitchFamily="2" charset="0"/>
              </a:rPr>
              <a:t>𝑡</a:t>
            </a:r>
            <a:r>
              <a:rPr lang="en-US" b="1" dirty="0">
                <a:latin typeface="Roboto Slab" pitchFamily="2" charset="0"/>
                <a:ea typeface="Roboto Slab" pitchFamily="2" charset="0"/>
              </a:rPr>
              <a:t>, 𝑛</a:t>
            </a:r>
            <a:r>
              <a:rPr lang="en-US" sz="800" b="1" dirty="0">
                <a:latin typeface="Roboto Slab" pitchFamily="2" charset="0"/>
                <a:ea typeface="Roboto Slab" pitchFamily="2" charset="0"/>
              </a:rPr>
              <a:t>𝑡</a:t>
            </a:r>
            <a:r>
              <a:rPr lang="en-US" b="1" dirty="0">
                <a:latin typeface="Roboto Slab" pitchFamily="2" charset="0"/>
                <a:ea typeface="Roboto Slab" pitchFamily="2" charset="0"/>
              </a:rPr>
              <a:t> </a:t>
            </a:r>
            <a:r>
              <a:rPr lang="en-US" dirty="0">
                <a:latin typeface="Roboto Slab" pitchFamily="2" charset="0"/>
                <a:ea typeface="Roboto Slab" pitchFamily="2" charset="0"/>
              </a:rPr>
              <a:t>where they are </a:t>
            </a:r>
            <a:r>
              <a:rPr lang="en-US" b="1" dirty="0">
                <a:latin typeface="Roboto Slab" pitchFamily="2" charset="0"/>
                <a:ea typeface="Roboto Slab" pitchFamily="2" charset="0"/>
              </a:rPr>
              <a:t>first order </a:t>
            </a:r>
            <a:r>
              <a:rPr lang="en-US" dirty="0">
                <a:latin typeface="Roboto Slab" pitchFamily="2" charset="0"/>
                <a:ea typeface="Roboto Slab" pitchFamily="2" charset="0"/>
              </a:rPr>
              <a:t>and </a:t>
            </a:r>
            <a:r>
              <a:rPr lang="en-US" b="1" dirty="0">
                <a:latin typeface="Roboto Slab" pitchFamily="2" charset="0"/>
                <a:ea typeface="Roboto Slab" pitchFamily="2" charset="0"/>
              </a:rPr>
              <a:t>second order </a:t>
            </a:r>
            <a:r>
              <a:rPr lang="en-US" dirty="0">
                <a:latin typeface="Roboto Slab" pitchFamily="2" charset="0"/>
                <a:ea typeface="Roboto Slab" pitchFamily="2" charset="0"/>
              </a:rPr>
              <a:t>moment estimates of the gradient </a:t>
            </a:r>
          </a:p>
          <a:p>
            <a:r>
              <a:rPr lang="en-US" dirty="0">
                <a:latin typeface="Roboto Slab" pitchFamily="2" charset="0"/>
                <a:ea typeface="Roboto Slab" pitchFamily="2" charset="0"/>
              </a:rPr>
              <a:t>under an event respectively. [</a:t>
            </a:r>
            <a:r>
              <a:rPr lang="en-US" b="1" dirty="0">
                <a:latin typeface="Roboto Slab" pitchFamily="2" charset="0"/>
                <a:ea typeface="Roboto Slab" pitchFamily="2" charset="0"/>
              </a:rPr>
              <a:t>𝜇, 𝑣, 𝜀</a:t>
            </a:r>
            <a:r>
              <a:rPr lang="en-US" dirty="0">
                <a:latin typeface="Roboto Slab" pitchFamily="2" charset="0"/>
                <a:ea typeface="Roboto Slab" pitchFamily="2" charset="0"/>
              </a:rPr>
              <a:t>] are </a:t>
            </a:r>
            <a:r>
              <a:rPr lang="en-US" b="1" dirty="0">
                <a:latin typeface="Roboto Slab" pitchFamily="2" charset="0"/>
                <a:ea typeface="Roboto Slab" pitchFamily="2" charset="0"/>
              </a:rPr>
              <a:t>hyper parameters</a:t>
            </a:r>
            <a:r>
              <a:rPr lang="en-US" dirty="0">
                <a:latin typeface="Roboto Slab" pitchFamily="2" charset="0"/>
                <a:ea typeface="Roboto Slab" pitchFamily="2" charset="0"/>
              </a:rPr>
              <a:t>. </a:t>
            </a:r>
            <a:r>
              <a:rPr lang="en-US" b="1" dirty="0">
                <a:latin typeface="Roboto Slab" pitchFamily="2" charset="0"/>
                <a:ea typeface="Roboto Slab" pitchFamily="2" charset="0"/>
              </a:rPr>
              <a:t>𝑚̂</a:t>
            </a:r>
            <a:r>
              <a:rPr lang="en-US" b="1" baseline="-25000" dirty="0">
                <a:latin typeface="Roboto Slab" pitchFamily="2" charset="0"/>
                <a:ea typeface="Roboto Slab" pitchFamily="2" charset="0"/>
              </a:rPr>
              <a:t>𝑡</a:t>
            </a:r>
            <a:r>
              <a:rPr lang="en-US" b="1" baseline="30000" dirty="0">
                <a:latin typeface="Roboto Slab" pitchFamily="2" charset="0"/>
                <a:ea typeface="Roboto Slab" pitchFamily="2" charset="0"/>
              </a:rPr>
              <a:t>𝑒</a:t>
            </a:r>
            <a:r>
              <a:rPr lang="en-US" b="1" dirty="0">
                <a:latin typeface="Roboto Slab" pitchFamily="2" charset="0"/>
                <a:ea typeface="Roboto Slab" pitchFamily="2" charset="0"/>
              </a:rPr>
              <a:t>, 𝑛̂</a:t>
            </a:r>
            <a:r>
              <a:rPr lang="en-US" b="1" baseline="-25000" dirty="0">
                <a:latin typeface="Roboto Slab" pitchFamily="2" charset="0"/>
                <a:ea typeface="Roboto Slab" pitchFamily="2" charset="0"/>
              </a:rPr>
              <a:t>𝑡</a:t>
            </a:r>
            <a:r>
              <a:rPr lang="en-US" b="1" baseline="30000" dirty="0">
                <a:latin typeface="Roboto Slab" pitchFamily="2" charset="0"/>
                <a:ea typeface="Roboto Slab" pitchFamily="2" charset="0"/>
              </a:rPr>
              <a:t>𝑒</a:t>
            </a:r>
            <a:r>
              <a:rPr lang="en-US" b="1" dirty="0">
                <a:latin typeface="Roboto Slab" pitchFamily="2" charset="0"/>
                <a:ea typeface="Roboto Slab" pitchFamily="2" charset="0"/>
              </a:rPr>
              <a:t> , 𝜃</a:t>
            </a:r>
            <a:r>
              <a:rPr lang="en-US" b="1" baseline="-25000" dirty="0">
                <a:latin typeface="Roboto Slab" pitchFamily="2" charset="0"/>
                <a:ea typeface="Roboto Slab" pitchFamily="2" charset="0"/>
              </a:rPr>
              <a:t>𝑡</a:t>
            </a:r>
            <a:r>
              <a:rPr lang="en-US" b="1" baseline="30000" dirty="0">
                <a:latin typeface="Roboto Slab" pitchFamily="2" charset="0"/>
                <a:ea typeface="Roboto Slab" pitchFamily="2" charset="0"/>
              </a:rPr>
              <a:t>𝑒</a:t>
            </a:r>
            <a:r>
              <a:rPr lang="en-US" b="1" dirty="0">
                <a:latin typeface="Roboto Slab" pitchFamily="2" charset="0"/>
                <a:ea typeface="Roboto Slab" pitchFamily="2" charset="0"/>
              </a:rPr>
              <a:t> </a:t>
            </a:r>
            <a:r>
              <a:rPr lang="en-US" dirty="0">
                <a:latin typeface="Roboto Slab" pitchFamily="2" charset="0"/>
                <a:ea typeface="Roboto Slab" pitchFamily="2" charset="0"/>
              </a:rPr>
              <a:t>are </a:t>
            </a:r>
            <a:r>
              <a:rPr lang="en-US" b="1" dirty="0">
                <a:latin typeface="Roboto Slab" pitchFamily="2" charset="0"/>
                <a:ea typeface="Roboto Slab" pitchFamily="2" charset="0"/>
              </a:rPr>
              <a:t>corresponding parameters </a:t>
            </a:r>
            <a:r>
              <a:rPr lang="en-US" dirty="0">
                <a:latin typeface="Roboto Slab" pitchFamily="2" charset="0"/>
                <a:ea typeface="Roboto Slab" pitchFamily="2" charset="0"/>
              </a:rPr>
              <a:t>of an event. </a:t>
            </a:r>
            <a:r>
              <a:rPr lang="en-US" b="1" dirty="0">
                <a:latin typeface="Roboto Slab" pitchFamily="2" charset="0"/>
                <a:ea typeface="Roboto Slab" pitchFamily="2" charset="0"/>
              </a:rPr>
              <a:t>𝛽</a:t>
            </a:r>
            <a:r>
              <a:rPr lang="en-US" dirty="0">
                <a:latin typeface="Roboto Slab" pitchFamily="2" charset="0"/>
                <a:ea typeface="Roboto Slab" pitchFamily="2" charset="0"/>
              </a:rPr>
              <a:t> is an </a:t>
            </a:r>
            <a:r>
              <a:rPr lang="en-US" b="1" dirty="0">
                <a:latin typeface="Roboto Slab" pitchFamily="2" charset="0"/>
                <a:ea typeface="Roboto Slab" pitchFamily="2" charset="0"/>
              </a:rPr>
              <a:t>attenuation factor</a:t>
            </a:r>
            <a:r>
              <a:rPr lang="en-US" dirty="0">
                <a:latin typeface="Roboto Slab" pitchFamily="2" charset="0"/>
                <a:ea typeface="Roboto Slab" pitchFamily="2" charset="0"/>
              </a:rPr>
              <a:t>, when training epochs increase, it goes to zero.</a:t>
            </a:r>
          </a:p>
        </p:txBody>
      </p:sp>
      <p:pic>
        <p:nvPicPr>
          <p:cNvPr id="1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35951" y="4533900"/>
            <a:ext cx="609600" cy="609600"/>
          </a:xfrm>
          <a:prstGeom prst="rect">
            <a:avLst/>
          </a:prstGeom>
        </p:spPr>
      </p:pic>
    </p:spTree>
    <p:extLst>
      <p:ext uri="{BB962C8B-B14F-4D97-AF65-F5344CB8AC3E}">
        <p14:creationId xmlns:p14="http://schemas.microsoft.com/office/powerpoint/2010/main" val="2895840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535"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1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solidFill>
                  <a:schemeClr val="accent4"/>
                </a:solidFill>
              </a:rPr>
              <a:t>4.</a:t>
            </a:r>
            <a:endParaRPr sz="6000" dirty="0">
              <a:solidFill>
                <a:schemeClr val="accent4"/>
              </a:solidFill>
            </a:endParaRPr>
          </a:p>
          <a:p>
            <a:pPr marL="0" lvl="0" indent="0" algn="l" rtl="0">
              <a:spcBef>
                <a:spcPts val="0"/>
              </a:spcBef>
              <a:spcAft>
                <a:spcPts val="0"/>
              </a:spcAft>
              <a:buNone/>
            </a:pPr>
            <a:r>
              <a:rPr lang="en" dirty="0"/>
              <a:t>Result Analysis	</a:t>
            </a:r>
            <a:endParaRPr dirty="0"/>
          </a:p>
        </p:txBody>
      </p:sp>
      <p:sp>
        <p:nvSpPr>
          <p:cNvPr id="99" name="Google Shape;99;p15"/>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pic>
        <p:nvPicPr>
          <p:cNvPr id="4" name="Recorded Sound">
            <a:hlinkClick r:id="" action="ppaction://media"/>
            <a:extLst>
              <a:ext uri="{FF2B5EF4-FFF2-40B4-BE49-F238E27FC236}">
                <a16:creationId xmlns:a16="http://schemas.microsoft.com/office/drawing/2014/main" id="{E461B91A-40CB-4A16-9856-BED10CC9EF9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888706" y="4197401"/>
            <a:ext cx="609600" cy="609600"/>
          </a:xfrm>
          <a:prstGeom prst="rect">
            <a:avLst/>
          </a:prstGeom>
        </p:spPr>
      </p:pic>
    </p:spTree>
    <p:extLst>
      <p:ext uri="{BB962C8B-B14F-4D97-AF65-F5344CB8AC3E}">
        <p14:creationId xmlns:p14="http://schemas.microsoft.com/office/powerpoint/2010/main" val="2539106527"/>
      </p:ext>
    </p:extLst>
  </p:cSld>
  <p:clrMapOvr>
    <a:masterClrMapping/>
  </p:clrMapOvr>
  <p:transition advTm="7022">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5CD5B0B-FB0C-485B-A409-ACC3EA2283A2}"/>
              </a:ext>
            </a:extLst>
          </p:cNvPr>
          <p:cNvSpPr>
            <a:spLocks noGrp="1"/>
          </p:cNvSpPr>
          <p:nvPr>
            <p:ph type="subTitle" idx="1"/>
          </p:nvPr>
        </p:nvSpPr>
        <p:spPr>
          <a:xfrm>
            <a:off x="620336" y="998620"/>
            <a:ext cx="8207575" cy="3494357"/>
          </a:xfrm>
        </p:spPr>
        <p:txBody>
          <a:bodyPr/>
          <a:lstStyle/>
          <a:p>
            <a:r>
              <a:rPr lang="en-US" sz="1600" b="1" u="sng" dirty="0">
                <a:solidFill>
                  <a:schemeClr val="accent6">
                    <a:lumMod val="50000"/>
                  </a:schemeClr>
                </a:solidFill>
                <a:latin typeface="Roboto Slab" pitchFamily="2" charset="0"/>
                <a:ea typeface="Roboto Slab" pitchFamily="2" charset="0"/>
              </a:rPr>
              <a:t>Data Collection</a:t>
            </a:r>
            <a:endParaRPr lang="en-US" sz="1600" b="1" i="0" u="none" strike="noStrike" dirty="0">
              <a:solidFill>
                <a:schemeClr val="accent6">
                  <a:lumMod val="50000"/>
                </a:schemeClr>
              </a:solidFill>
              <a:effectLst/>
              <a:latin typeface="Roboto Slab" pitchFamily="2" charset="0"/>
              <a:ea typeface="Roboto Slab" pitchFamily="2" charset="0"/>
            </a:endParaRPr>
          </a:p>
          <a:p>
            <a:pPr>
              <a:buFont typeface="Arial" panose="020B0604020202020204" pitchFamily="34" charset="0"/>
              <a:buChar char="•"/>
            </a:pPr>
            <a:r>
              <a:rPr lang="en-US" sz="1600" b="0" i="0" u="none" strike="noStrike" dirty="0">
                <a:solidFill>
                  <a:srgbClr val="000000"/>
                </a:solidFill>
                <a:effectLst/>
                <a:latin typeface="Roboto Slab" pitchFamily="2" charset="0"/>
                <a:ea typeface="Roboto Slab" pitchFamily="2" charset="0"/>
              </a:rPr>
              <a:t>Collected data from two rumor datasets used in this study are derived from tweets posted during breaking news.</a:t>
            </a:r>
          </a:p>
          <a:p>
            <a:endParaRPr lang="en-US" sz="1600" b="1" i="0" u="sng" strike="noStrike" dirty="0">
              <a:solidFill>
                <a:schemeClr val="accent6">
                  <a:lumMod val="50000"/>
                </a:schemeClr>
              </a:solidFill>
              <a:effectLst/>
              <a:latin typeface="Arial" panose="020B0604020202020204" pitchFamily="34" charset="0"/>
            </a:endParaRPr>
          </a:p>
          <a:p>
            <a:r>
              <a:rPr lang="en-US" sz="1600" b="1" i="0" u="sng" strike="noStrike" dirty="0">
                <a:solidFill>
                  <a:schemeClr val="accent6">
                    <a:lumMod val="50000"/>
                  </a:schemeClr>
                </a:solidFill>
                <a:effectLst/>
                <a:latin typeface="Roboto Slab" pitchFamily="2" charset="0"/>
                <a:ea typeface="Roboto Slab" pitchFamily="2" charset="0"/>
              </a:rPr>
              <a:t>Model Training</a:t>
            </a:r>
          </a:p>
          <a:p>
            <a:pPr rtl="0">
              <a:spcBef>
                <a:spcPts val="0"/>
              </a:spcBef>
              <a:spcAft>
                <a:spcPts val="0"/>
              </a:spcAft>
              <a:buFont typeface="Arial" panose="020B0604020202020204" pitchFamily="34" charset="0"/>
              <a:buChar char="•"/>
            </a:pPr>
            <a:r>
              <a:rPr lang="en-US" sz="1600" b="0" i="0" u="none" strike="noStrike" dirty="0">
                <a:solidFill>
                  <a:srgbClr val="000000"/>
                </a:solidFill>
                <a:effectLst/>
                <a:latin typeface="Roboto Slab" pitchFamily="2" charset="0"/>
                <a:ea typeface="Roboto Slab" pitchFamily="2" charset="0"/>
              </a:rPr>
              <a:t>Standardizing text and deleting useless network labels, emojis, etc. are in data </a:t>
            </a:r>
            <a:r>
              <a:rPr lang="en-US" sz="1600" dirty="0">
                <a:solidFill>
                  <a:srgbClr val="000000"/>
                </a:solidFill>
                <a:latin typeface="Roboto Slab" pitchFamily="2" charset="0"/>
                <a:ea typeface="Roboto Slab" pitchFamily="2" charset="0"/>
              </a:rPr>
              <a:t> </a:t>
            </a:r>
            <a:r>
              <a:rPr lang="en-US" sz="1600" b="0" i="0" u="none" strike="noStrike" dirty="0">
                <a:solidFill>
                  <a:srgbClr val="000000"/>
                </a:solidFill>
                <a:effectLst/>
                <a:latin typeface="Roboto Slab" pitchFamily="2" charset="0"/>
                <a:ea typeface="Roboto Slab" pitchFamily="2" charset="0"/>
              </a:rPr>
              <a:t>preprocessing stages. </a:t>
            </a:r>
            <a:endParaRPr lang="en-US" sz="1600" b="0" dirty="0">
              <a:effectLst/>
              <a:latin typeface="Roboto Slab" pitchFamily="2" charset="0"/>
              <a:ea typeface="Roboto Slab" pitchFamily="2" charset="0"/>
            </a:endParaRPr>
          </a:p>
          <a:p>
            <a:pPr rtl="0">
              <a:spcBef>
                <a:spcPts val="0"/>
              </a:spcBef>
              <a:spcAft>
                <a:spcPts val="0"/>
              </a:spcAft>
              <a:buFont typeface="Arial" panose="020B0604020202020204" pitchFamily="34" charset="0"/>
              <a:buChar char="•"/>
            </a:pPr>
            <a:r>
              <a:rPr lang="en-US" sz="1600" b="0" i="0" u="none" strike="noStrike" dirty="0">
                <a:solidFill>
                  <a:srgbClr val="000000"/>
                </a:solidFill>
                <a:effectLst/>
                <a:latin typeface="Roboto Slab" pitchFamily="2" charset="0"/>
                <a:ea typeface="Roboto Slab" pitchFamily="2" charset="0"/>
              </a:rPr>
              <a:t>The stop words were retained because they contain words that can be used to reflect the emotions of the writer.</a:t>
            </a:r>
          </a:p>
          <a:p>
            <a:pPr rtl="0">
              <a:spcBef>
                <a:spcPts val="0"/>
              </a:spcBef>
              <a:spcAft>
                <a:spcPts val="0"/>
              </a:spcAft>
              <a:buFont typeface="Arial" panose="020B0604020202020204" pitchFamily="34" charset="0"/>
              <a:buChar char="•"/>
            </a:pPr>
            <a:r>
              <a:rPr lang="en-US" sz="1600" dirty="0">
                <a:solidFill>
                  <a:srgbClr val="000000"/>
                </a:solidFill>
                <a:latin typeface="Roboto Slab" pitchFamily="2" charset="0"/>
                <a:ea typeface="Roboto Slab" pitchFamily="2" charset="0"/>
              </a:rPr>
              <a:t>T</a:t>
            </a:r>
            <a:r>
              <a:rPr lang="en-US" sz="1600" b="0" i="0" u="none" strike="noStrike" dirty="0">
                <a:solidFill>
                  <a:srgbClr val="000000"/>
                </a:solidFill>
                <a:effectLst/>
                <a:latin typeface="Roboto Slab" pitchFamily="2" charset="0"/>
                <a:ea typeface="Roboto Slab" pitchFamily="2" charset="0"/>
              </a:rPr>
              <a:t>rained all the models by employing the derivative of the loss function through  backpropagation and used the Adam optimizer to update the parameters. </a:t>
            </a:r>
            <a:endParaRPr lang="en-US" sz="1600" b="0" dirty="0">
              <a:effectLst/>
              <a:latin typeface="Roboto Slab" pitchFamily="2" charset="0"/>
              <a:ea typeface="Roboto Slab" pitchFamily="2" charset="0"/>
            </a:endParaRPr>
          </a:p>
          <a:p>
            <a:endParaRPr lang="en-US" sz="1600" dirty="0"/>
          </a:p>
        </p:txBody>
      </p:sp>
      <p:pic>
        <p:nvPicPr>
          <p:cNvPr id="2" name="Recorded Sound">
            <a:hlinkClick r:id="" action="ppaction://media"/>
            <a:extLst>
              <a:ext uri="{FF2B5EF4-FFF2-40B4-BE49-F238E27FC236}">
                <a16:creationId xmlns:a16="http://schemas.microsoft.com/office/drawing/2014/main" id="{7BED8B11-A9C9-4937-B2CD-0DD9E4FB97E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914064" y="4356790"/>
            <a:ext cx="609600" cy="609600"/>
          </a:xfrm>
          <a:prstGeom prst="rect">
            <a:avLst/>
          </a:prstGeom>
        </p:spPr>
      </p:pic>
    </p:spTree>
    <p:extLst>
      <p:ext uri="{BB962C8B-B14F-4D97-AF65-F5344CB8AC3E}">
        <p14:creationId xmlns:p14="http://schemas.microsoft.com/office/powerpoint/2010/main" val="1817260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23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0236F30-D109-45D6-91B4-006D66CD9835}"/>
              </a:ext>
            </a:extLst>
          </p:cNvPr>
          <p:cNvSpPr>
            <a:spLocks noGrp="1"/>
          </p:cNvSpPr>
          <p:nvPr>
            <p:ph type="subTitle" idx="1"/>
          </p:nvPr>
        </p:nvSpPr>
        <p:spPr>
          <a:xfrm>
            <a:off x="609048" y="245734"/>
            <a:ext cx="3242178" cy="4608488"/>
          </a:xfrm>
        </p:spPr>
        <p:txBody>
          <a:bodyPr/>
          <a:lstStyle/>
          <a:p>
            <a:pPr>
              <a:buFont typeface="Arial" panose="020B0604020202020204" pitchFamily="34" charset="0"/>
              <a:buChar char="•"/>
            </a:pPr>
            <a:r>
              <a:rPr lang="en-US" sz="1800" dirty="0"/>
              <a:t>MHA model yields the best performance</a:t>
            </a:r>
          </a:p>
          <a:p>
            <a:pPr>
              <a:buFont typeface="Arial" panose="020B0604020202020204" pitchFamily="34" charset="0"/>
              <a:buChar char="•"/>
            </a:pPr>
            <a:r>
              <a:rPr lang="en-US" sz="1800" dirty="0"/>
              <a:t>SVM-BOW result is poor.</a:t>
            </a:r>
          </a:p>
          <a:p>
            <a:pPr>
              <a:buFont typeface="Arial" panose="020B0604020202020204" pitchFamily="34" charset="0"/>
              <a:buChar char="•"/>
            </a:pPr>
            <a:r>
              <a:rPr lang="en-US" sz="1800" dirty="0"/>
              <a:t>Traditional statistical</a:t>
            </a:r>
          </a:p>
          <a:p>
            <a:pPr marL="495300" lvl="1" indent="0"/>
            <a:r>
              <a:rPr lang="en-US" sz="1800" dirty="0"/>
              <a:t> ML method is not able to capture helpful features in this complicated rumor detection task.</a:t>
            </a:r>
          </a:p>
          <a:p>
            <a:pPr marL="209550" indent="-171450">
              <a:buFont typeface="Arial" panose="020B0604020202020204" pitchFamily="34" charset="0"/>
              <a:buChar char="•"/>
            </a:pPr>
            <a:r>
              <a:rPr lang="en-US" sz="1800" dirty="0"/>
              <a:t>Rumor detection based on an event is more credible than rumor detection based on a post</a:t>
            </a:r>
          </a:p>
          <a:p>
            <a:pPr marL="209550" indent="-171450">
              <a:buFont typeface="Arial" panose="020B0604020202020204" pitchFamily="34" charset="0"/>
              <a:buChar char="•"/>
            </a:pPr>
            <a:r>
              <a:rPr lang="en-US" sz="1800" dirty="0"/>
              <a:t>accuracy of the model with the event dataset is approximately 7% higher. </a:t>
            </a:r>
            <a:endParaRPr lang="en-US" sz="4800" dirty="0"/>
          </a:p>
        </p:txBody>
      </p:sp>
      <p:pic>
        <p:nvPicPr>
          <p:cNvPr id="5" name="Picture 4">
            <a:extLst>
              <a:ext uri="{FF2B5EF4-FFF2-40B4-BE49-F238E27FC236}">
                <a16:creationId xmlns:a16="http://schemas.microsoft.com/office/drawing/2014/main" id="{34BFAABB-41A3-4CCC-ADA8-39068BFB4024}"/>
              </a:ext>
            </a:extLst>
          </p:cNvPr>
          <p:cNvPicPr>
            <a:picLocks noChangeAspect="1"/>
          </p:cNvPicPr>
          <p:nvPr/>
        </p:nvPicPr>
        <p:blipFill>
          <a:blip r:embed="rId4"/>
          <a:stretch>
            <a:fillRect/>
          </a:stretch>
        </p:blipFill>
        <p:spPr>
          <a:xfrm>
            <a:off x="3997981" y="322992"/>
            <a:ext cx="4906389" cy="4531230"/>
          </a:xfrm>
          <a:prstGeom prst="rect">
            <a:avLst/>
          </a:prstGeom>
        </p:spPr>
      </p:pic>
      <p:pic>
        <p:nvPicPr>
          <p:cNvPr id="2" name="Recorded Sound">
            <a:hlinkClick r:id="" action="ppaction://media"/>
            <a:extLst>
              <a:ext uri="{FF2B5EF4-FFF2-40B4-BE49-F238E27FC236}">
                <a16:creationId xmlns:a16="http://schemas.microsoft.com/office/drawing/2014/main" id="{95554B94-AF9A-4542-BD4F-5C87E319C10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30152" y="4277709"/>
            <a:ext cx="609600" cy="609600"/>
          </a:xfrm>
          <a:prstGeom prst="rect">
            <a:avLst/>
          </a:prstGeom>
        </p:spPr>
      </p:pic>
    </p:spTree>
    <p:extLst>
      <p:ext uri="{BB962C8B-B14F-4D97-AF65-F5344CB8AC3E}">
        <p14:creationId xmlns:p14="http://schemas.microsoft.com/office/powerpoint/2010/main" val="698559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2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1818">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a:spLocks noGrp="1"/>
          </p:cNvSpPr>
          <p:nvPr>
            <p:ph type="ctrTitle"/>
          </p:nvPr>
        </p:nvSpPr>
        <p:spPr>
          <a:xfrm>
            <a:off x="1546025" y="1754793"/>
            <a:ext cx="5832600" cy="165014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solidFill>
                  <a:schemeClr val="accent4"/>
                </a:solidFill>
              </a:rPr>
              <a:t>5.</a:t>
            </a:r>
            <a:endParaRPr sz="6000" dirty="0">
              <a:solidFill>
                <a:schemeClr val="accent4"/>
              </a:solidFill>
            </a:endParaRPr>
          </a:p>
          <a:p>
            <a:pPr marL="0" lvl="0" indent="0" algn="l" rtl="0">
              <a:spcBef>
                <a:spcPts val="0"/>
              </a:spcBef>
              <a:spcAft>
                <a:spcPts val="0"/>
              </a:spcAft>
              <a:buNone/>
            </a:pPr>
            <a:r>
              <a:rPr lang="en" dirty="0"/>
              <a:t>Future Works &amp; Conclusion	</a:t>
            </a:r>
            <a:endParaRPr dirty="0"/>
          </a:p>
        </p:txBody>
      </p:sp>
      <p:sp>
        <p:nvSpPr>
          <p:cNvPr id="99" name="Google Shape;99;p15"/>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pic>
        <p:nvPicPr>
          <p:cNvPr id="7" name="Audio 6">
            <a:hlinkClick r:id="" action="ppaction://media"/>
            <a:extLst>
              <a:ext uri="{FF2B5EF4-FFF2-40B4-BE49-F238E27FC236}">
                <a16:creationId xmlns:a16="http://schemas.microsoft.com/office/drawing/2014/main" id="{4D22944C-BDB6-418D-BD50-D8AEF0342F0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920061761"/>
      </p:ext>
    </p:extLst>
  </p:cSld>
  <p:clrMapOvr>
    <a:masterClrMapping/>
  </p:clrMapOvr>
  <p:transition advTm="8351">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53AA148-2383-44D3-8A9E-696FB0D6C066}"/>
              </a:ext>
            </a:extLst>
          </p:cNvPr>
          <p:cNvSpPr>
            <a:spLocks noGrp="1"/>
          </p:cNvSpPr>
          <p:nvPr>
            <p:ph type="subTitle" idx="1"/>
          </p:nvPr>
        </p:nvSpPr>
        <p:spPr>
          <a:xfrm>
            <a:off x="1226785" y="1238471"/>
            <a:ext cx="5832475" cy="2666557"/>
          </a:xfrm>
        </p:spPr>
        <p:txBody>
          <a:bodyPr/>
          <a:lstStyle/>
          <a:p>
            <a:pPr marL="285750" marR="0" lvl="0" indent="-285750">
              <a:lnSpc>
                <a:spcPct val="107000"/>
              </a:lnSpc>
              <a:spcBef>
                <a:spcPts val="0"/>
              </a:spcBef>
              <a:spcAft>
                <a:spcPts val="0"/>
              </a:spcAft>
              <a:buFont typeface="Arial" panose="020B0604020202020204" pitchFamily="34" charset="0"/>
              <a:buChar char="•"/>
            </a:pPr>
            <a:r>
              <a:rPr lang="en-US" sz="1400" dirty="0">
                <a:solidFill>
                  <a:schemeClr val="tx1"/>
                </a:solidFill>
                <a:effectLst/>
                <a:latin typeface="Roboto Slab" pitchFamily="2" charset="0"/>
                <a:ea typeface="Roboto Slab" pitchFamily="2" charset="0"/>
                <a:cs typeface="Times New Roman" panose="02020603050405020304" pitchFamily="18" charset="0"/>
              </a:rPr>
              <a:t>A </a:t>
            </a:r>
            <a:r>
              <a:rPr lang="en-US" sz="1400" dirty="0" err="1">
                <a:solidFill>
                  <a:schemeClr val="tx1"/>
                </a:solidFill>
                <a:effectLst/>
                <a:latin typeface="Roboto Slab" pitchFamily="2" charset="0"/>
                <a:ea typeface="Roboto Slab" pitchFamily="2" charset="0"/>
                <a:cs typeface="Times New Roman" panose="02020603050405020304" pitchFamily="18" charset="0"/>
              </a:rPr>
              <a:t>multiloss</a:t>
            </a:r>
            <a:r>
              <a:rPr lang="en-US" sz="1400" dirty="0">
                <a:solidFill>
                  <a:schemeClr val="tx1"/>
                </a:solidFill>
                <a:effectLst/>
                <a:latin typeface="Roboto Slab" pitchFamily="2" charset="0"/>
                <a:ea typeface="Roboto Slab" pitchFamily="2" charset="0"/>
                <a:cs typeface="Times New Roman" panose="02020603050405020304" pitchFamily="18" charset="0"/>
              </a:rPr>
              <a:t> hierarchical </a:t>
            </a:r>
            <a:r>
              <a:rPr lang="en-US" sz="1400" dirty="0" err="1">
                <a:solidFill>
                  <a:schemeClr val="tx1"/>
                </a:solidFill>
                <a:effectLst/>
                <a:latin typeface="Roboto Slab" pitchFamily="2" charset="0"/>
                <a:ea typeface="Roboto Slab" pitchFamily="2" charset="0"/>
                <a:cs typeface="Times New Roman" panose="02020603050405020304" pitchFamily="18" charset="0"/>
              </a:rPr>
              <a:t>BiLSTM</a:t>
            </a:r>
            <a:r>
              <a:rPr lang="en-US" sz="1400" dirty="0">
                <a:solidFill>
                  <a:schemeClr val="tx1"/>
                </a:solidFill>
                <a:effectLst/>
                <a:latin typeface="Roboto Slab" pitchFamily="2" charset="0"/>
                <a:ea typeface="Roboto Slab" pitchFamily="2" charset="0"/>
                <a:cs typeface="Times New Roman" panose="02020603050405020304" pitchFamily="18" charset="0"/>
              </a:rPr>
              <a:t> with an attenuation factor model for rumor </a:t>
            </a:r>
            <a:r>
              <a:rPr lang="en-US" sz="1400" dirty="0">
                <a:solidFill>
                  <a:schemeClr val="tx1"/>
                </a:solidFill>
                <a:latin typeface="Roboto Slab" pitchFamily="2" charset="0"/>
                <a:ea typeface="Roboto Slab" pitchFamily="2" charset="0"/>
                <a:cs typeface="Times New Roman" panose="02020603050405020304" pitchFamily="18" charset="0"/>
              </a:rPr>
              <a:t>detection. </a:t>
            </a:r>
          </a:p>
          <a:p>
            <a:pPr marL="285750" lvl="0" indent="-285750">
              <a:lnSpc>
                <a:spcPct val="107000"/>
              </a:lnSpc>
              <a:buFont typeface="Arial" panose="020B0604020202020204" pitchFamily="34" charset="0"/>
              <a:buChar char="•"/>
            </a:pPr>
            <a:r>
              <a:rPr lang="en-US" sz="1400" dirty="0">
                <a:solidFill>
                  <a:schemeClr val="tx1"/>
                </a:solidFill>
                <a:latin typeface="Roboto Slab" pitchFamily="2" charset="0"/>
                <a:ea typeface="Roboto Slab" pitchFamily="2" charset="0"/>
                <a:cs typeface="Times New Roman" panose="02020603050405020304" pitchFamily="18" charset="0"/>
              </a:rPr>
              <a:t>The attenuation factor at the post level helps to increase the accuracy of rumor detection.</a:t>
            </a:r>
          </a:p>
          <a:p>
            <a:pPr marL="285750" lvl="0" indent="-285750">
              <a:lnSpc>
                <a:spcPct val="107000"/>
              </a:lnSpc>
              <a:buFont typeface="Arial" panose="020B0604020202020204" pitchFamily="34" charset="0"/>
              <a:buChar char="•"/>
            </a:pPr>
            <a:r>
              <a:rPr lang="en-US" sz="1400" dirty="0">
                <a:solidFill>
                  <a:schemeClr val="tx1"/>
                </a:solidFill>
                <a:latin typeface="Roboto Slab" pitchFamily="2" charset="0"/>
                <a:ea typeface="Roboto Slab" pitchFamily="2" charset="0"/>
                <a:cs typeface="Times New Roman" panose="02020603050405020304" pitchFamily="18" charset="0"/>
              </a:rPr>
              <a:t>The model consistently outperforms other models by a significant margin. </a:t>
            </a:r>
          </a:p>
          <a:p>
            <a:pPr marL="285750" lvl="0" indent="-285750">
              <a:lnSpc>
                <a:spcPct val="107000"/>
              </a:lnSpc>
              <a:buFont typeface="Arial" panose="020B0604020202020204" pitchFamily="34" charset="0"/>
              <a:buChar char="•"/>
            </a:pPr>
            <a:r>
              <a:rPr lang="en-US" sz="1400" dirty="0">
                <a:solidFill>
                  <a:schemeClr val="tx1"/>
                </a:solidFill>
                <a:latin typeface="Roboto Slab" pitchFamily="2" charset="0"/>
                <a:ea typeface="Roboto Slab" pitchFamily="2" charset="0"/>
                <a:cs typeface="Times New Roman" panose="02020603050405020304" pitchFamily="18" charset="0"/>
              </a:rPr>
              <a:t>It has strong applicability for both early and widely spread rumor detection with only a few modifications.</a:t>
            </a:r>
          </a:p>
          <a:p>
            <a:pPr marL="285750" lvl="0" indent="-285750">
              <a:lnSpc>
                <a:spcPct val="107000"/>
              </a:lnSpc>
              <a:spcAft>
                <a:spcPts val="800"/>
              </a:spcAft>
              <a:buFont typeface="Arial" panose="020B0604020202020204" pitchFamily="34" charset="0"/>
              <a:buChar char="•"/>
            </a:pPr>
            <a:r>
              <a:rPr lang="en-US" sz="1400" dirty="0">
                <a:solidFill>
                  <a:schemeClr val="tx1"/>
                </a:solidFill>
                <a:latin typeface="Roboto Slab" pitchFamily="2" charset="0"/>
                <a:ea typeface="Roboto Slab" pitchFamily="2" charset="0"/>
                <a:cs typeface="Times New Roman" panose="02020603050405020304" pitchFamily="18" charset="0"/>
              </a:rPr>
              <a:t>In the future, the model can </a:t>
            </a:r>
            <a:r>
              <a:rPr lang="en-US" sz="1400" dirty="0">
                <a:solidFill>
                  <a:schemeClr val="tx1"/>
                </a:solidFill>
                <a:effectLst/>
                <a:latin typeface="Roboto Slab" pitchFamily="2" charset="0"/>
                <a:ea typeface="Roboto Slab" pitchFamily="2" charset="0"/>
                <a:cs typeface="Times New Roman" panose="02020603050405020304" pitchFamily="18" charset="0"/>
              </a:rPr>
              <a:t>be extended by implementing social feature engineering to analyze and track rumors.</a:t>
            </a:r>
            <a:endParaRPr lang="en-US" sz="1400" dirty="0">
              <a:solidFill>
                <a:schemeClr val="tx1"/>
              </a:solidFill>
              <a:latin typeface="Roboto Slab" pitchFamily="2" charset="0"/>
              <a:ea typeface="Roboto Slab" pitchFamily="2" charset="0"/>
            </a:endParaRPr>
          </a:p>
        </p:txBody>
      </p:sp>
      <p:pic>
        <p:nvPicPr>
          <p:cNvPr id="7" name="Audio 6">
            <a:hlinkClick r:id="" action="ppaction://media"/>
            <a:extLst>
              <a:ext uri="{FF2B5EF4-FFF2-40B4-BE49-F238E27FC236}">
                <a16:creationId xmlns:a16="http://schemas.microsoft.com/office/drawing/2014/main" id="{EE08C74A-9598-43D7-A657-53BD80D481F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1077339462"/>
      </p:ext>
    </p:extLst>
  </p:cSld>
  <p:clrMapOvr>
    <a:masterClrMapping/>
  </p:clrMapOvr>
  <p:transition advTm="57555">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36"/>
          <p:cNvSpPr txBox="1">
            <a:spLocks noGrp="1"/>
          </p:cNvSpPr>
          <p:nvPr>
            <p:ph type="ctrTitle" idx="4294967295"/>
          </p:nvPr>
        </p:nvSpPr>
        <p:spPr>
          <a:xfrm>
            <a:off x="2382253" y="1803921"/>
            <a:ext cx="3513222"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b="1" dirty="0"/>
              <a:t>Thanks!</a:t>
            </a:r>
            <a:endParaRPr sz="6000" b="1" dirty="0"/>
          </a:p>
        </p:txBody>
      </p:sp>
      <p:sp>
        <p:nvSpPr>
          <p:cNvPr id="389" name="Google Shape;389;p3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a:spLocks noGrp="1"/>
          </p:cNvSpPr>
          <p:nvPr>
            <p:ph type="ctrTitle"/>
          </p:nvPr>
        </p:nvSpPr>
        <p:spPr>
          <a:xfrm>
            <a:off x="1546025" y="1754793"/>
            <a:ext cx="5832600" cy="131325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solidFill>
                  <a:schemeClr val="accent4"/>
                </a:solidFill>
              </a:rPr>
              <a:t>1.</a:t>
            </a:r>
            <a:endParaRPr sz="6000" dirty="0">
              <a:solidFill>
                <a:schemeClr val="accent4"/>
              </a:solidFill>
            </a:endParaRPr>
          </a:p>
          <a:p>
            <a:pPr marL="0" lvl="0" indent="0" algn="l" rtl="0">
              <a:spcBef>
                <a:spcPts val="0"/>
              </a:spcBef>
              <a:spcAft>
                <a:spcPts val="0"/>
              </a:spcAft>
              <a:buNone/>
            </a:pPr>
            <a:r>
              <a:rPr lang="en" dirty="0"/>
              <a:t>Introduction	</a:t>
            </a:r>
            <a:endParaRPr dirty="0"/>
          </a:p>
        </p:txBody>
      </p:sp>
      <p:sp>
        <p:nvSpPr>
          <p:cNvPr id="99" name="Google Shape;99;p15"/>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5CD5B0B-FB0C-485B-A409-ACC3EA2283A2}"/>
              </a:ext>
            </a:extLst>
          </p:cNvPr>
          <p:cNvSpPr>
            <a:spLocks noGrp="1"/>
          </p:cNvSpPr>
          <p:nvPr>
            <p:ph type="subTitle" idx="1"/>
          </p:nvPr>
        </p:nvSpPr>
        <p:spPr>
          <a:xfrm>
            <a:off x="844061" y="747345"/>
            <a:ext cx="7236069" cy="4317023"/>
          </a:xfrm>
        </p:spPr>
        <p:txBody>
          <a:bodyPr/>
          <a:lstStyle/>
          <a:p>
            <a:pPr>
              <a:buFont typeface="Arial" panose="020B0604020202020204" pitchFamily="34" charset="0"/>
              <a:buChar char="•"/>
            </a:pPr>
            <a:r>
              <a:rPr lang="en-GB" sz="1600" dirty="0">
                <a:solidFill>
                  <a:schemeClr val="tx1"/>
                </a:solidFill>
                <a:latin typeface="Times New Roman" panose="02020603050405020304" pitchFamily="18" charset="0"/>
                <a:cs typeface="Times New Roman" panose="02020603050405020304" pitchFamily="18" charset="0"/>
              </a:rPr>
              <a:t>Over 500 million new tweets are sent every day, that is, nearly 5787 tweets per second. However, rumours, is also diffused in social media; therefore, in the absence of a </a:t>
            </a:r>
            <a:r>
              <a:rPr lang="en-GB" sz="1600" dirty="0" err="1">
                <a:solidFill>
                  <a:schemeClr val="tx1"/>
                </a:solidFill>
                <a:latin typeface="Times New Roman" panose="02020603050405020304" pitchFamily="18" charset="0"/>
                <a:cs typeface="Times New Roman" panose="02020603050405020304" pitchFamily="18" charset="0"/>
              </a:rPr>
              <a:t>rumor</a:t>
            </a:r>
            <a:r>
              <a:rPr lang="en-GB" sz="1600" dirty="0">
                <a:solidFill>
                  <a:schemeClr val="tx1"/>
                </a:solidFill>
                <a:latin typeface="Times New Roman" panose="02020603050405020304" pitchFamily="18" charset="0"/>
                <a:cs typeface="Times New Roman" panose="02020603050405020304" pitchFamily="18" charset="0"/>
              </a:rPr>
              <a:t> detection system, social media platforms can become a breeding ground for </a:t>
            </a:r>
            <a:r>
              <a:rPr lang="en-GB" sz="1600" dirty="0" err="1">
                <a:solidFill>
                  <a:schemeClr val="tx1"/>
                </a:solidFill>
                <a:latin typeface="Times New Roman" panose="02020603050405020304" pitchFamily="18" charset="0"/>
                <a:cs typeface="Times New Roman" panose="02020603050405020304" pitchFamily="18" charset="0"/>
              </a:rPr>
              <a:t>rumors</a:t>
            </a:r>
            <a:r>
              <a:rPr lang="en-GB" sz="1600" dirty="0">
                <a:solidFill>
                  <a:schemeClr val="tx1"/>
                </a:solidFill>
                <a:latin typeface="Times New Roman" panose="02020603050405020304" pitchFamily="18" charset="0"/>
                <a:cs typeface="Times New Roman" panose="02020603050405020304" pitchFamily="18" charset="0"/>
              </a:rPr>
              <a:t>. </a:t>
            </a:r>
          </a:p>
          <a:p>
            <a:pPr marL="38100" indent="0"/>
            <a:endParaRPr lang="en-GB" sz="1600" dirty="0">
              <a:solidFill>
                <a:schemeClr val="tx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GB" sz="1600" dirty="0">
                <a:solidFill>
                  <a:schemeClr val="tx1"/>
                </a:solidFill>
                <a:latin typeface="Times New Roman" panose="02020603050405020304" pitchFamily="18" charset="0"/>
                <a:cs typeface="Times New Roman" panose="02020603050405020304" pitchFamily="18" charset="0"/>
              </a:rPr>
              <a:t>In 2013, the Associated Press's official Twitter account was hacked and sent out a </a:t>
            </a:r>
            <a:r>
              <a:rPr lang="en-GB" sz="1600" dirty="0" err="1">
                <a:solidFill>
                  <a:schemeClr val="tx1"/>
                </a:solidFill>
                <a:latin typeface="Times New Roman" panose="02020603050405020304" pitchFamily="18" charset="0"/>
                <a:cs typeface="Times New Roman" panose="02020603050405020304" pitchFamily="18" charset="0"/>
              </a:rPr>
              <a:t>rumor</a:t>
            </a:r>
            <a:r>
              <a:rPr lang="en-GB" sz="1600" dirty="0">
                <a:solidFill>
                  <a:schemeClr val="tx1"/>
                </a:solidFill>
                <a:latin typeface="Times New Roman" panose="02020603050405020304" pitchFamily="18" charset="0"/>
                <a:cs typeface="Times New Roman" panose="02020603050405020304" pitchFamily="18" charset="0"/>
              </a:rPr>
              <a:t> that the president of the US was injured in an attack and the result in  brief crash of the stock market, in which investors lost $136 billion in just two minutes.</a:t>
            </a:r>
          </a:p>
          <a:p>
            <a:pPr marL="38100" indent="0"/>
            <a:endParaRPr lang="en-GB" sz="1600" dirty="0">
              <a:solidFill>
                <a:schemeClr val="tx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GB" sz="1800" dirty="0">
                <a:solidFill>
                  <a:schemeClr val="tx1"/>
                </a:solidFill>
                <a:latin typeface="Times New Roman" panose="02020603050405020304" pitchFamily="18" charset="0"/>
                <a:cs typeface="Times New Roman" panose="02020603050405020304" pitchFamily="18" charset="0"/>
              </a:rPr>
              <a:t>Unfortunately, </a:t>
            </a:r>
            <a:r>
              <a:rPr lang="en-GB" sz="1800" dirty="0" err="1">
                <a:solidFill>
                  <a:schemeClr val="tx1"/>
                </a:solidFill>
                <a:latin typeface="Times New Roman" panose="02020603050405020304" pitchFamily="18" charset="0"/>
                <a:cs typeface="Times New Roman" panose="02020603050405020304" pitchFamily="18" charset="0"/>
              </a:rPr>
              <a:t>Vosoughi</a:t>
            </a:r>
            <a:r>
              <a:rPr lang="en-GB" sz="1800" dirty="0">
                <a:solidFill>
                  <a:schemeClr val="tx1"/>
                </a:solidFill>
                <a:latin typeface="Times New Roman" panose="02020603050405020304" pitchFamily="18" charset="0"/>
                <a:cs typeface="Times New Roman" panose="02020603050405020304" pitchFamily="18" charset="0"/>
              </a:rPr>
              <a:t> et al</a:t>
            </a:r>
            <a:r>
              <a:rPr lang="en-GB" sz="1800" i="1" dirty="0">
                <a:solidFill>
                  <a:schemeClr val="tx1"/>
                </a:solidFill>
                <a:latin typeface="Times New Roman" panose="02020603050405020304" pitchFamily="18" charset="0"/>
                <a:cs typeface="Times New Roman" panose="02020603050405020304" pitchFamily="18" charset="0"/>
              </a:rPr>
              <a:t>. </a:t>
            </a:r>
            <a:r>
              <a:rPr lang="en-GB" sz="1800" dirty="0">
                <a:solidFill>
                  <a:schemeClr val="tx1"/>
                </a:solidFill>
                <a:latin typeface="Times New Roman" panose="02020603050405020304" pitchFamily="18" charset="0"/>
                <a:cs typeface="Times New Roman" panose="02020603050405020304" pitchFamily="18" charset="0"/>
              </a:rPr>
              <a:t>(2018) confirmed that false information propagated faster and was longer lasting than true information. </a:t>
            </a:r>
          </a:p>
          <a:p>
            <a:pPr>
              <a:buFont typeface="Arial" panose="020B0604020202020204" pitchFamily="34" charset="0"/>
              <a:buChar char="•"/>
            </a:pPr>
            <a:endParaRPr lang="en-GB" sz="1600" dirty="0">
              <a:solidFill>
                <a:schemeClr val="tx1"/>
              </a:solidFill>
              <a:latin typeface="Times New Roman" panose="02020603050405020304" pitchFamily="18" charset="0"/>
              <a:cs typeface="Times New Roman" panose="02020603050405020304" pitchFamily="18" charset="0"/>
            </a:endParaRPr>
          </a:p>
          <a:p>
            <a:pPr marL="38100" indent="0"/>
            <a:endParaRPr lang="en-GB" sz="1600" dirty="0">
              <a:solidFill>
                <a:schemeClr val="tx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endParaRPr lang="en-GB" sz="1600" dirty="0">
              <a:solidFill>
                <a:schemeClr val="tx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endParaRPr lang="en-GB" sz="1600" dirty="0">
              <a:solidFill>
                <a:schemeClr val="tx1"/>
              </a:solidFill>
              <a:latin typeface="Times New Roman" panose="02020603050405020304" pitchFamily="18" charset="0"/>
              <a:cs typeface="Times New Roman" panose="02020603050405020304" pitchFamily="18" charset="0"/>
            </a:endParaRPr>
          </a:p>
          <a:p>
            <a:endParaRPr lang="en-US" sz="1600" dirty="0">
              <a:solidFill>
                <a:schemeClr val="tx1"/>
              </a:solidFill>
              <a:latin typeface="Times New Roman" panose="02020603050405020304" pitchFamily="18" charset="0"/>
              <a:cs typeface="Times New Roman" panose="02020603050405020304" pitchFamily="18" charset="0"/>
            </a:endParaRPr>
          </a:p>
        </p:txBody>
      </p:sp>
      <p:pic>
        <p:nvPicPr>
          <p:cNvPr id="7" name="Audio 6">
            <a:hlinkClick r:id="" action="ppaction://media"/>
            <a:extLst>
              <a:ext uri="{FF2B5EF4-FFF2-40B4-BE49-F238E27FC236}">
                <a16:creationId xmlns:a16="http://schemas.microsoft.com/office/drawing/2014/main" id="{0E28EF6A-2F31-654D-AF89-3D88113B8FA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846695202"/>
      </p:ext>
    </p:extLst>
  </p:cSld>
  <p:clrMapOvr>
    <a:masterClrMapping/>
  </p:clrMapOvr>
  <p:transition advTm="43407">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F6F7003-D65C-704B-8721-46558F19829A}"/>
              </a:ext>
            </a:extLst>
          </p:cNvPr>
          <p:cNvSpPr>
            <a:spLocks noGrp="1"/>
          </p:cNvSpPr>
          <p:nvPr>
            <p:ph type="subTitle" idx="1"/>
          </p:nvPr>
        </p:nvSpPr>
        <p:spPr>
          <a:xfrm>
            <a:off x="800100" y="536331"/>
            <a:ext cx="7614138" cy="3824654"/>
          </a:xfrm>
        </p:spPr>
        <p:txBody>
          <a:bodyPr/>
          <a:lstStyle/>
          <a:p>
            <a:pPr>
              <a:buFont typeface="Arial" panose="020B0604020202020204" pitchFamily="34" charset="0"/>
              <a:buChar char="•"/>
            </a:pPr>
            <a:r>
              <a:rPr lang="en-GB" sz="1600" dirty="0">
                <a:solidFill>
                  <a:schemeClr val="tx1"/>
                </a:solidFill>
                <a:latin typeface="Times New Roman" panose="02020603050405020304" pitchFamily="18" charset="0"/>
                <a:cs typeface="Times New Roman" panose="02020603050405020304" pitchFamily="18" charset="0"/>
              </a:rPr>
              <a:t>Inspired by the hierarchical model and multitask learning, a </a:t>
            </a:r>
            <a:r>
              <a:rPr lang="en-GB" sz="1600" dirty="0" err="1">
                <a:solidFill>
                  <a:schemeClr val="tx1"/>
                </a:solidFill>
                <a:latin typeface="Times New Roman" panose="02020603050405020304" pitchFamily="18" charset="0"/>
                <a:cs typeface="Times New Roman" panose="02020603050405020304" pitchFamily="18" charset="0"/>
              </a:rPr>
              <a:t>multiloss</a:t>
            </a:r>
            <a:r>
              <a:rPr lang="en-GB" sz="1600" dirty="0">
                <a:solidFill>
                  <a:schemeClr val="tx1"/>
                </a:solidFill>
                <a:latin typeface="Times New Roman" panose="02020603050405020304" pitchFamily="18" charset="0"/>
                <a:cs typeface="Times New Roman" panose="02020603050405020304" pitchFamily="18" charset="0"/>
              </a:rPr>
              <a:t> hierarchical </a:t>
            </a:r>
            <a:r>
              <a:rPr lang="en-GB" sz="1600" dirty="0" err="1">
                <a:solidFill>
                  <a:schemeClr val="tx1"/>
                </a:solidFill>
                <a:latin typeface="Times New Roman" panose="02020603050405020304" pitchFamily="18" charset="0"/>
                <a:cs typeface="Times New Roman" panose="02020603050405020304" pitchFamily="18" charset="0"/>
              </a:rPr>
              <a:t>BiLSTM</a:t>
            </a:r>
            <a:r>
              <a:rPr lang="en-GB" sz="1600" dirty="0">
                <a:solidFill>
                  <a:schemeClr val="tx1"/>
                </a:solidFill>
                <a:latin typeface="Times New Roman" panose="02020603050405020304" pitchFamily="18" charset="0"/>
                <a:cs typeface="Times New Roman" panose="02020603050405020304" pitchFamily="18" charset="0"/>
              </a:rPr>
              <a:t> model with an attenuation factor is proposed in this paper. </a:t>
            </a:r>
          </a:p>
          <a:p>
            <a:pPr marL="38100" indent="0"/>
            <a:endParaRPr lang="en-GB" sz="1600" dirty="0">
              <a:solidFill>
                <a:schemeClr val="tx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GB" sz="1600" dirty="0">
                <a:solidFill>
                  <a:schemeClr val="tx1"/>
                </a:solidFill>
                <a:latin typeface="Times New Roman" panose="02020603050405020304" pitchFamily="18" charset="0"/>
                <a:cs typeface="Times New Roman" panose="02020603050405020304" pitchFamily="18" charset="0"/>
              </a:rPr>
              <a:t>To solve </a:t>
            </a:r>
            <a:r>
              <a:rPr lang="en-GB" sz="1600" dirty="0" err="1">
                <a:solidFill>
                  <a:schemeClr val="tx1"/>
                </a:solidFill>
                <a:latin typeface="Times New Roman" panose="02020603050405020304" pitchFamily="18" charset="0"/>
                <a:cs typeface="Times New Roman" panose="02020603050405020304" pitchFamily="18" charset="0"/>
              </a:rPr>
              <a:t>rumor</a:t>
            </a:r>
            <a:r>
              <a:rPr lang="en-GB" sz="1600" dirty="0">
                <a:solidFill>
                  <a:schemeClr val="tx1"/>
                </a:solidFill>
                <a:latin typeface="Times New Roman" panose="02020603050405020304" pitchFamily="18" charset="0"/>
                <a:cs typeface="Times New Roman" panose="02020603050405020304" pitchFamily="18" charset="0"/>
              </a:rPr>
              <a:t> detection problems, we </a:t>
            </a:r>
            <a:r>
              <a:rPr lang="en-GB" sz="1600" dirty="0" err="1">
                <a:solidFill>
                  <a:schemeClr val="tx1"/>
                </a:solidFill>
                <a:latin typeface="Times New Roman" panose="02020603050405020304" pitchFamily="18" charset="0"/>
                <a:cs typeface="Times New Roman" panose="02020603050405020304" pitchFamily="18" charset="0"/>
              </a:rPr>
              <a:t>analyze</a:t>
            </a:r>
            <a:r>
              <a:rPr lang="en-GB" sz="1600" dirty="0">
                <a:solidFill>
                  <a:schemeClr val="tx1"/>
                </a:solidFill>
                <a:latin typeface="Times New Roman" panose="02020603050405020304" pitchFamily="18" charset="0"/>
                <a:cs typeface="Times New Roman" panose="02020603050405020304" pitchFamily="18" charset="0"/>
              </a:rPr>
              <a:t> comments on a post. Comments can help in self- correcting the information dissemination through opinions, guesses and evidence shared by users. </a:t>
            </a:r>
          </a:p>
          <a:p>
            <a:pPr>
              <a:buFont typeface="Arial" panose="020B0604020202020204" pitchFamily="34" charset="0"/>
              <a:buChar char="•"/>
            </a:pPr>
            <a:endParaRPr lang="en-GB" sz="1600" dirty="0">
              <a:solidFill>
                <a:schemeClr val="tx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GB" sz="1600" dirty="0" err="1">
                <a:solidFill>
                  <a:schemeClr val="tx1"/>
                </a:solidFill>
                <a:latin typeface="Times New Roman" panose="02020603050405020304" pitchFamily="18" charset="0"/>
                <a:cs typeface="Times New Roman" panose="02020603050405020304" pitchFamily="18" charset="0"/>
              </a:rPr>
              <a:t>Zubiaga</a:t>
            </a:r>
            <a:r>
              <a:rPr lang="en-GB" sz="1600" dirty="0">
                <a:solidFill>
                  <a:schemeClr val="tx1"/>
                </a:solidFill>
                <a:latin typeface="Times New Roman" panose="02020603050405020304" pitchFamily="18" charset="0"/>
                <a:cs typeface="Times New Roman" panose="02020603050405020304" pitchFamily="18" charset="0"/>
              </a:rPr>
              <a:t> et al</a:t>
            </a:r>
            <a:r>
              <a:rPr lang="en-GB" sz="1600" i="1" dirty="0">
                <a:solidFill>
                  <a:schemeClr val="tx1"/>
                </a:solidFill>
                <a:latin typeface="Times New Roman" panose="02020603050405020304" pitchFamily="18" charset="0"/>
                <a:cs typeface="Times New Roman" panose="02020603050405020304" pitchFamily="18" charset="0"/>
              </a:rPr>
              <a:t>. </a:t>
            </a:r>
            <a:r>
              <a:rPr lang="en-GB" sz="1600" dirty="0">
                <a:solidFill>
                  <a:schemeClr val="tx1"/>
                </a:solidFill>
                <a:latin typeface="Times New Roman" panose="02020603050405020304" pitchFamily="18" charset="0"/>
                <a:cs typeface="Times New Roman" panose="02020603050405020304" pitchFamily="18" charset="0"/>
              </a:rPr>
              <a:t>(2016, 2017) proposed a method to use this information as a context to determine whether a tweet constituted a </a:t>
            </a:r>
            <a:r>
              <a:rPr lang="en-GB" sz="1600" dirty="0" err="1">
                <a:solidFill>
                  <a:schemeClr val="tx1"/>
                </a:solidFill>
                <a:latin typeface="Times New Roman" panose="02020603050405020304" pitchFamily="18" charset="0"/>
                <a:cs typeface="Times New Roman" panose="02020603050405020304" pitchFamily="18" charset="0"/>
              </a:rPr>
              <a:t>rumor</a:t>
            </a:r>
            <a:r>
              <a:rPr lang="en-GB" sz="1600" dirty="0">
                <a:solidFill>
                  <a:schemeClr val="tx1"/>
                </a:solidFill>
                <a:latin typeface="Times New Roman" panose="02020603050405020304" pitchFamily="18" charset="0"/>
                <a:cs typeface="Times New Roman" panose="02020603050405020304" pitchFamily="18" charset="0"/>
              </a:rPr>
              <a:t>. </a:t>
            </a:r>
          </a:p>
          <a:p>
            <a:pPr>
              <a:buFont typeface="Arial" panose="020B0604020202020204" pitchFamily="34" charset="0"/>
              <a:buChar char="•"/>
            </a:pPr>
            <a:endParaRPr lang="en-GB" sz="1600" dirty="0">
              <a:solidFill>
                <a:schemeClr val="tx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GB" sz="1600" dirty="0">
                <a:solidFill>
                  <a:schemeClr val="tx1"/>
                </a:solidFill>
                <a:latin typeface="Times New Roman" panose="02020603050405020304" pitchFamily="18" charset="0"/>
                <a:cs typeface="Times New Roman" panose="02020603050405020304" pitchFamily="18" charset="0"/>
              </a:rPr>
              <a:t>In contrast, some scholars suggested that events could be utilized as the basic processing unit for </a:t>
            </a:r>
            <a:r>
              <a:rPr lang="en-GB" sz="1600" dirty="0" err="1">
                <a:solidFill>
                  <a:schemeClr val="tx1"/>
                </a:solidFill>
                <a:latin typeface="Times New Roman" panose="02020603050405020304" pitchFamily="18" charset="0"/>
                <a:cs typeface="Times New Roman" panose="02020603050405020304" pitchFamily="18" charset="0"/>
              </a:rPr>
              <a:t>rumor</a:t>
            </a:r>
            <a:r>
              <a:rPr lang="en-GB" sz="1600" dirty="0">
                <a:solidFill>
                  <a:schemeClr val="tx1"/>
                </a:solidFill>
                <a:latin typeface="Times New Roman" panose="02020603050405020304" pitchFamily="18" charset="0"/>
                <a:cs typeface="Times New Roman" panose="02020603050405020304" pitchFamily="18" charset="0"/>
              </a:rPr>
              <a:t> detection, such as the tree-structured recursive neural network , hierarchical structure model , and multitask learning . </a:t>
            </a:r>
          </a:p>
          <a:p>
            <a:pPr>
              <a:buFont typeface="Arial" panose="020B0604020202020204" pitchFamily="34" charset="0"/>
              <a:buChar char="•"/>
            </a:pPr>
            <a:endParaRPr lang="en-GB" sz="1600" dirty="0">
              <a:solidFill>
                <a:schemeClr val="tx1"/>
              </a:solidFill>
              <a:latin typeface="Times New Roman" panose="02020603050405020304" pitchFamily="18" charset="0"/>
              <a:cs typeface="Times New Roman" panose="02020603050405020304" pitchFamily="18" charset="0"/>
            </a:endParaRPr>
          </a:p>
          <a:p>
            <a:endParaRPr lang="en-BD" sz="1600" dirty="0">
              <a:latin typeface="Times New Roman" panose="02020603050405020304" pitchFamily="18" charset="0"/>
              <a:cs typeface="Times New Roman" panose="02020603050405020304" pitchFamily="18" charset="0"/>
            </a:endParaRPr>
          </a:p>
        </p:txBody>
      </p:sp>
      <p:pic>
        <p:nvPicPr>
          <p:cNvPr id="2" name="Audio 1">
            <a:hlinkClick r:id="" action="ppaction://media"/>
            <a:extLst>
              <a:ext uri="{FF2B5EF4-FFF2-40B4-BE49-F238E27FC236}">
                <a16:creationId xmlns:a16="http://schemas.microsoft.com/office/drawing/2014/main" id="{C52EF95A-D76E-7A4F-ADCE-0C1EBE5B432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22299781"/>
      </p:ext>
    </p:extLst>
  </p:cSld>
  <p:clrMapOvr>
    <a:masterClrMapping/>
  </p:clrMapOvr>
  <p:transition advTm="37861">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sp>
        <p:nvSpPr>
          <p:cNvPr id="35" name="Google Shape;35;p5"/>
          <p:cNvSpPr txBox="1">
            <a:spLocks noGrp="1"/>
          </p:cNvSpPr>
          <p:nvPr>
            <p:ph type="ctrTitle"/>
          </p:nvPr>
        </p:nvSpPr>
        <p:spPr>
          <a:xfrm>
            <a:off x="1546025" y="1754794"/>
            <a:ext cx="5832600" cy="2191564"/>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400"/>
              <a:buNone/>
            </a:pPr>
            <a:r>
              <a:rPr lang="en-US" sz="6000">
                <a:solidFill>
                  <a:schemeClr val="accent4"/>
                </a:solidFill>
              </a:rPr>
              <a:t>2.</a:t>
            </a:r>
            <a:endParaRPr sz="6000">
              <a:solidFill>
                <a:schemeClr val="accent4"/>
              </a:solidFill>
            </a:endParaRPr>
          </a:p>
          <a:p>
            <a:pPr marL="0" lvl="0" indent="0" algn="l" rtl="0">
              <a:lnSpc>
                <a:spcPct val="100000"/>
              </a:lnSpc>
              <a:spcBef>
                <a:spcPts val="0"/>
              </a:spcBef>
              <a:spcAft>
                <a:spcPts val="0"/>
              </a:spcAft>
              <a:buSzPts val="4400"/>
              <a:buNone/>
            </a:pPr>
            <a:r>
              <a:rPr lang="en-US"/>
              <a:t>Related Works &amp; Problem Formulation	</a:t>
            </a:r>
            <a:endParaRPr/>
          </a:p>
        </p:txBody>
      </p:sp>
      <p:sp>
        <p:nvSpPr>
          <p:cNvPr id="36" name="Google Shape;36;p5"/>
          <p:cNvSpPr txBox="1">
            <a:spLocks noGrp="1"/>
          </p:cNvSpPr>
          <p:nvPr>
            <p:ph type="sldNum" idx="4294967295"/>
          </p:nvPr>
        </p:nvSpPr>
        <p:spPr>
          <a:xfrm>
            <a:off x="8404384"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300"/>
              <a:buNone/>
            </a:pPr>
            <a:fld id="{00000000-1234-1234-1234-123412341234}" type="slidenum">
              <a:rPr lang="en-US"/>
              <a:t>5</a:t>
            </a:fld>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917021" y="4262488"/>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7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
        <p:cNvGrpSpPr/>
        <p:nvPr/>
      </p:nvGrpSpPr>
      <p:grpSpPr>
        <a:xfrm>
          <a:off x="0" y="0"/>
          <a:ext cx="0" cy="0"/>
          <a:chOff x="0" y="0"/>
          <a:chExt cx="0" cy="0"/>
        </a:xfrm>
      </p:grpSpPr>
      <p:sp>
        <p:nvSpPr>
          <p:cNvPr id="41" name="Google Shape;41;p6"/>
          <p:cNvSpPr txBox="1">
            <a:spLocks noGrp="1"/>
          </p:cNvSpPr>
          <p:nvPr>
            <p:ph type="subTitle" idx="1"/>
          </p:nvPr>
        </p:nvSpPr>
        <p:spPr>
          <a:xfrm>
            <a:off x="1690404" y="1519417"/>
            <a:ext cx="5832600" cy="3624083"/>
          </a:xfrm>
          <a:prstGeom prst="rect">
            <a:avLst/>
          </a:prstGeom>
          <a:noFill/>
          <a:ln>
            <a:noFill/>
          </a:ln>
        </p:spPr>
        <p:txBody>
          <a:bodyPr spcFirstLastPara="1" wrap="square" lIns="91425" tIns="91425" rIns="91425" bIns="91425" anchor="t" anchorCtr="0">
            <a:noAutofit/>
          </a:bodyPr>
          <a:lstStyle/>
          <a:p>
            <a:pPr marL="457200" lvl="0" indent="-311150" algn="l" rtl="0">
              <a:lnSpc>
                <a:spcPct val="100000"/>
              </a:lnSpc>
              <a:spcBef>
                <a:spcPts val="0"/>
              </a:spcBef>
              <a:spcAft>
                <a:spcPts val="0"/>
              </a:spcAft>
              <a:buSzPts val="1300"/>
              <a:buChar char="●"/>
            </a:pPr>
            <a:r>
              <a:rPr lang="en-US" sz="1600" dirty="0"/>
              <a:t>The problem we are attempting to deal with here is identifying rumors from tweets based on various factors such as users’ reports and opinions shared through comments. </a:t>
            </a:r>
          </a:p>
          <a:p>
            <a:pPr marL="457200" lvl="0" indent="-311150" algn="l" rtl="0">
              <a:lnSpc>
                <a:spcPct val="100000"/>
              </a:lnSpc>
              <a:spcBef>
                <a:spcPts val="0"/>
              </a:spcBef>
              <a:spcAft>
                <a:spcPts val="0"/>
              </a:spcAft>
              <a:buSzPts val="1300"/>
              <a:buChar char="●"/>
            </a:pPr>
            <a:endParaRPr lang="en-US" sz="1600" dirty="0"/>
          </a:p>
          <a:p>
            <a:pPr marL="457200" lvl="0" indent="-311150" algn="l" rtl="0">
              <a:lnSpc>
                <a:spcPct val="100000"/>
              </a:lnSpc>
              <a:spcBef>
                <a:spcPts val="0"/>
              </a:spcBef>
              <a:spcAft>
                <a:spcPts val="0"/>
              </a:spcAft>
              <a:buSzPts val="1300"/>
              <a:buChar char="●"/>
            </a:pPr>
            <a:r>
              <a:rPr lang="en-US" sz="1600" dirty="0"/>
              <a:t>Rumors can be spread on other forms of social media too. Similar methods are used to detect rumors on them. We look into those techniques in this section.</a:t>
            </a:r>
            <a:endParaRPr sz="1600" dirty="0"/>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35760" y="4541086"/>
            <a:ext cx="487363" cy="487363"/>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7973" fill="hold"/>
                                        <p:tgtEl>
                                          <p:spTgt spid="3"/>
                                        </p:tgtEl>
                                      </p:cBhvr>
                                    </p:cmd>
                                  </p:childTnLst>
                                </p:cTn>
                              </p:par>
                            </p:childTnLst>
                          </p:cTn>
                        </p:par>
                      </p:childTnLst>
                    </p:cTn>
                  </p:par>
                </p:childTnLst>
              </p:cTn>
              <p:nextCondLst>
                <p:cond evt="onClick" delay="0">
                  <p:tgtEl>
                    <p:spTgt spid="3"/>
                  </p:tgtEl>
                </p:cond>
              </p:nextCondLst>
            </p:seq>
            <p:audio>
              <p:cMediaNode vol="10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46025" y="880024"/>
            <a:ext cx="5832600" cy="2916287"/>
          </a:xfrm>
        </p:spPr>
        <p:txBody>
          <a:bodyPr/>
          <a:lstStyle/>
          <a:p>
            <a:pPr lvl="0" indent="-311150">
              <a:buSzPts val="1300"/>
              <a:buChar char="●"/>
            </a:pPr>
            <a:r>
              <a:rPr lang="en-US" sz="1400" dirty="0"/>
              <a:t>Ways to automatically assess rumors’ veracity on social media are </a:t>
            </a:r>
            <a:r>
              <a:rPr lang="en-US" sz="1400" dirty="0">
                <a:solidFill>
                  <a:schemeClr val="dk2"/>
                </a:solidFill>
              </a:rPr>
              <a:t>explored</a:t>
            </a:r>
            <a:r>
              <a:rPr lang="en-US" sz="1400" dirty="0"/>
              <a:t>, using natural language processing and data mining techniques. An overview of research into social media rumors with the ultimate goal of developing a rumor classification system consisting of four components: rumor detection, rumor tracking, rumor stance classification, and rumor veracity classification are given and delved into.</a:t>
            </a:r>
          </a:p>
          <a:p>
            <a:pPr lvl="0" indent="0"/>
            <a:endParaRPr lang="en-US" sz="1400" dirty="0"/>
          </a:p>
          <a:p>
            <a:pPr lvl="0" indent="-311150">
              <a:buSzPts val="1300"/>
              <a:buChar char="●"/>
            </a:pPr>
            <a:r>
              <a:rPr lang="en-US" sz="1400" dirty="0"/>
              <a:t>How using tools that are able to detect unverified information posted on social media during a news event can help to avoid the spread of false rumors is discussed. A novel approach using Conditional Random Fields that learns from the sequential dynamics of social media posts with the current state-of-the-art rumor detection system, as well as other baselines, are described. One aspect that stands out is how the classifier used here does not need to observe tweets querying the stance of a post to deem it a rumor but, instead exploits context learned during the event. </a:t>
            </a: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42635" y="4601136"/>
            <a:ext cx="487363" cy="487363"/>
          </a:xfrm>
          <a:prstGeom prst="rect">
            <a:avLst/>
          </a:prstGeom>
        </p:spPr>
      </p:pic>
    </p:spTree>
    <p:extLst>
      <p:ext uri="{BB962C8B-B14F-4D97-AF65-F5344CB8AC3E}">
        <p14:creationId xmlns:p14="http://schemas.microsoft.com/office/powerpoint/2010/main" val="24255167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8817" fill="hold"/>
                                        <p:tgtEl>
                                          <p:spTgt spid="2"/>
                                        </p:tgtEl>
                                      </p:cBhvr>
                                    </p:cmd>
                                  </p:childTnLst>
                                </p:cTn>
                              </p:par>
                            </p:childTnLst>
                          </p:cTn>
                        </p:par>
                      </p:childTnLst>
                    </p:cTn>
                  </p:par>
                </p:childTnLst>
              </p:cTn>
              <p:nextCondLst>
                <p:cond evt="onClick" delay="0">
                  <p:tgtEl>
                    <p:spTgt spid="2"/>
                  </p:tgtEl>
                </p:cond>
              </p:nextCondLst>
            </p:seq>
            <p:audio>
              <p:cMediaNode vol="10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gf2bc0850c6_0_25"/>
          <p:cNvSpPr txBox="1">
            <a:spLocks noGrp="1"/>
          </p:cNvSpPr>
          <p:nvPr>
            <p:ph type="subTitle" idx="1"/>
          </p:nvPr>
        </p:nvSpPr>
        <p:spPr>
          <a:xfrm>
            <a:off x="1546025" y="897718"/>
            <a:ext cx="5832600" cy="27816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US" sz="1300" dirty="0"/>
              <a:t>Feeding detected rumors into a rumor tracking system that ultimately determines their veracity is proposed. A novel approach that learns from sequential dynamics of reporting during breaking news in social media to detect rumors in new stories is discussed. Twitter datasets during five breaking news stories </a:t>
            </a:r>
            <a:r>
              <a:rPr lang="en-US" sz="1300" dirty="0">
                <a:solidFill>
                  <a:schemeClr val="dk2"/>
                </a:solidFill>
              </a:rPr>
              <a:t>were collected </a:t>
            </a:r>
            <a:r>
              <a:rPr lang="en-US" sz="1300" dirty="0"/>
              <a:t>and experimented with Conditional Random Fields as a sequential classifier that leverages context learnt during an event for rumor detection. This was then compared with the state-of-the-art rumor detection system as well as other baselines. This classifier achieved competitive performance, beating the state-of-the-art classifier that relies on querying tweets with improved precision and recall, with nearly 40% improvement in terms of F1 score. </a:t>
            </a:r>
            <a:endParaRPr sz="1300" dirty="0"/>
          </a:p>
          <a:p>
            <a:pPr marL="457200" lvl="0" indent="0" algn="l" rtl="0">
              <a:spcBef>
                <a:spcPts val="0"/>
              </a:spcBef>
              <a:spcAft>
                <a:spcPts val="0"/>
              </a:spcAft>
              <a:buNone/>
            </a:pPr>
            <a:endParaRPr sz="1300" dirty="0"/>
          </a:p>
          <a:p>
            <a:pPr marL="457200" lvl="0" indent="-311150" algn="l" rtl="0">
              <a:spcBef>
                <a:spcPts val="0"/>
              </a:spcBef>
              <a:spcAft>
                <a:spcPts val="0"/>
              </a:spcAft>
              <a:buSzPts val="1300"/>
              <a:buChar char="●"/>
            </a:pPr>
            <a:r>
              <a:rPr lang="en-US" sz="1300" dirty="0"/>
              <a:t>The fourth paper p</a:t>
            </a:r>
            <a:r>
              <a:rPr lang="en-US" sz="1300" dirty="0">
                <a:solidFill>
                  <a:schemeClr val="dk2"/>
                </a:solidFill>
              </a:rPr>
              <a:t>articularly</a:t>
            </a:r>
            <a:r>
              <a:rPr lang="en-US" sz="1300" dirty="0"/>
              <a:t> focuses on understanding how early rumors can be detected, as a successfully-detected malicious rumor can still cause significant damage if it isn’t detected in a timely manner. Thus, they present a novel model which treats social media posts (e.g. tweets) as a data stream and integrates reinforcement learning to learn the minimum number of posts required before an event can be classified as a rumor. </a:t>
            </a:r>
            <a:endParaRPr sz="1300" dirty="0"/>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22009" y="4465458"/>
            <a:ext cx="487363" cy="487363"/>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7489" fill="hold"/>
                                        <p:tgtEl>
                                          <p:spTgt spid="3"/>
                                        </p:tgtEl>
                                      </p:cBhvr>
                                    </p:cmd>
                                  </p:childTnLst>
                                </p:cTn>
                              </p:par>
                            </p:childTnLst>
                          </p:cTn>
                        </p:par>
                      </p:childTnLst>
                    </p:cTn>
                  </p:par>
                </p:childTnLst>
              </p:cTn>
              <p:nextCondLst>
                <p:cond evt="onClick" delay="0">
                  <p:tgtEl>
                    <p:spTgt spid="3"/>
                  </p:tgtEl>
                </p:cond>
              </p:nextCondLst>
            </p:seq>
            <p:audio>
              <p:cMediaNode vol="10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solidFill>
                  <a:schemeClr val="accent4"/>
                </a:solidFill>
              </a:rPr>
              <a:t>3.</a:t>
            </a:r>
            <a:endParaRPr sz="6000" dirty="0">
              <a:solidFill>
                <a:schemeClr val="accent4"/>
              </a:solidFill>
            </a:endParaRPr>
          </a:p>
          <a:p>
            <a:pPr marL="0" lvl="0" indent="0" algn="l" rtl="0">
              <a:spcBef>
                <a:spcPts val="0"/>
              </a:spcBef>
              <a:spcAft>
                <a:spcPts val="0"/>
              </a:spcAft>
              <a:buNone/>
            </a:pPr>
            <a:r>
              <a:rPr lang="en" dirty="0"/>
              <a:t>Methodology	</a:t>
            </a:r>
            <a:endParaRPr dirty="0"/>
          </a:p>
        </p:txBody>
      </p:sp>
      <p:sp>
        <p:nvSpPr>
          <p:cNvPr id="99" name="Google Shape;99;p15"/>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pic>
        <p:nvPicPr>
          <p:cNvPr id="4" name="Recorded Sound">
            <a:hlinkClick r:id="" action="ppaction://media"/>
          </p:cNvPr>
          <p:cNvPicPr>
            <a:picLocks noChangeAspect="1"/>
          </p:cNvPicPr>
          <p:nvPr>
            <a:audioFile r:link="rId1"/>
            <p:extLst>
              <p:ext uri="{DAA4B4D4-6D71-4841-9C94-3DE7FCFB9230}">
                <p14:media xmlns:p14="http://schemas.microsoft.com/office/powerpoint/2010/main" r:embed="rId2">
                  <p14:trim end="52128"/>
                </p14:media>
              </p:ext>
            </p:extLst>
          </p:nvPr>
        </p:nvPicPr>
        <p:blipFill>
          <a:blip r:embed="rId5"/>
          <a:stretch>
            <a:fillRect/>
          </a:stretch>
        </p:blipFill>
        <p:spPr>
          <a:xfrm>
            <a:off x="7794784" y="4140251"/>
            <a:ext cx="609600" cy="609600"/>
          </a:xfrm>
          <a:prstGeom prst="rect">
            <a:avLst/>
          </a:prstGeom>
        </p:spPr>
      </p:pic>
    </p:spTree>
    <p:extLst>
      <p:ext uri="{BB962C8B-B14F-4D97-AF65-F5344CB8AC3E}">
        <p14:creationId xmlns:p14="http://schemas.microsoft.com/office/powerpoint/2010/main" val="2632330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Cordelia template">
  <a:themeElements>
    <a:clrScheme name="Custom 347">
      <a:dk1>
        <a:srgbClr val="263238"/>
      </a:dk1>
      <a:lt1>
        <a:srgbClr val="FFFFFF"/>
      </a:lt1>
      <a:dk2>
        <a:srgbClr val="607D8B"/>
      </a:dk2>
      <a:lt2>
        <a:srgbClr val="ECEFF1"/>
      </a:lt2>
      <a:accent1>
        <a:srgbClr val="0091EA"/>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1185</TotalTime>
  <Words>1578</Words>
  <Application>Microsoft Office PowerPoint</Application>
  <PresentationFormat>On-screen Show (16:9)</PresentationFormat>
  <Paragraphs>101</Paragraphs>
  <Slides>17</Slides>
  <Notes>9</Notes>
  <HiddenSlides>0</HiddenSlides>
  <MMClips>15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Source Sans Pro</vt:lpstr>
      <vt:lpstr>Roboto Slab</vt:lpstr>
      <vt:lpstr>Arial</vt:lpstr>
      <vt:lpstr>Times New Roman</vt:lpstr>
      <vt:lpstr>Cordelia template</vt:lpstr>
      <vt:lpstr>Rumor Detection on Twitter Using Multiloss Hierarchical BiLSTM with an Attenuation Factor</vt:lpstr>
      <vt:lpstr>1. Introduction </vt:lpstr>
      <vt:lpstr>PowerPoint Presentation</vt:lpstr>
      <vt:lpstr>PowerPoint Presentation</vt:lpstr>
      <vt:lpstr>2. Related Works &amp; Problem Formulation </vt:lpstr>
      <vt:lpstr>PowerPoint Presentation</vt:lpstr>
      <vt:lpstr>PowerPoint Presentation</vt:lpstr>
      <vt:lpstr>PowerPoint Presentation</vt:lpstr>
      <vt:lpstr>3. Methodology </vt:lpstr>
      <vt:lpstr>PowerPoint Presentation</vt:lpstr>
      <vt:lpstr>PowerPoint Presentation</vt:lpstr>
      <vt:lpstr>4. Result Analysis </vt:lpstr>
      <vt:lpstr>PowerPoint Presentation</vt:lpstr>
      <vt:lpstr>PowerPoint Presentation</vt:lpstr>
      <vt:lpstr>5. Future Works &amp; Conclusion </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Rumor Detection on Twitter Using Multiloss Hierarchical BiLSTM with an Attenuation Factor</dc:title>
  <dc:creator>Tanzim Ahmed</dc:creator>
  <cp:lastModifiedBy>Tanzim Ahmed</cp:lastModifiedBy>
  <cp:revision>48</cp:revision>
  <dcterms:modified xsi:type="dcterms:W3CDTF">2021-09-24T18:59:31Z</dcterms:modified>
</cp:coreProperties>
</file>